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60" r:id="rId4"/>
    <p:sldMasterId id="2147484077" r:id="rId5"/>
  </p:sldMasterIdLst>
  <p:notesMasterIdLst>
    <p:notesMasterId r:id="rId26"/>
  </p:notesMasterIdLst>
  <p:handoutMasterIdLst>
    <p:handoutMasterId r:id="rId27"/>
  </p:handoutMasterIdLst>
  <p:sldIdLst>
    <p:sldId id="465" r:id="rId6"/>
    <p:sldId id="550" r:id="rId7"/>
    <p:sldId id="552" r:id="rId8"/>
    <p:sldId id="553" r:id="rId9"/>
    <p:sldId id="554" r:id="rId10"/>
    <p:sldId id="551" r:id="rId11"/>
    <p:sldId id="555" r:id="rId12"/>
    <p:sldId id="539" r:id="rId13"/>
    <p:sldId id="540" r:id="rId14"/>
    <p:sldId id="541" r:id="rId15"/>
    <p:sldId id="542" r:id="rId16"/>
    <p:sldId id="543" r:id="rId17"/>
    <p:sldId id="544" r:id="rId18"/>
    <p:sldId id="545" r:id="rId19"/>
    <p:sldId id="547" r:id="rId20"/>
    <p:sldId id="548" r:id="rId21"/>
    <p:sldId id="549" r:id="rId22"/>
    <p:sldId id="493" r:id="rId23"/>
    <p:sldId id="494" r:id="rId24"/>
    <p:sldId id="495" r:id="rId25"/>
  </p:sldIdLst>
  <p:sldSz cx="9144000" cy="6858000" type="screen4x3"/>
  <p:notesSz cx="6858000" cy="9236075"/>
  <p:custDataLst>
    <p:tags r:id="rId28"/>
  </p:custDataLst>
  <p:defaultTextStyle>
    <a:defPPr>
      <a:defRPr lang="en-US"/>
    </a:defPPr>
    <a:lvl1pPr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p:defaultTextStyle>
  <p:extLst>
    <p:ext uri="{EFAFB233-063F-42B5-8137-9DF3F51BA10A}">
      <p15:sldGuideLst xmlns:p15="http://schemas.microsoft.com/office/powerpoint/2012/main">
        <p15:guide id="1" orient="horz" pos="2160">
          <p15:clr>
            <a:srgbClr val="A4A3A4"/>
          </p15:clr>
        </p15:guide>
        <p15:guide id="2" pos="542">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BA8"/>
    <a:srgbClr val="B9282C"/>
    <a:srgbClr val="A03033"/>
    <a:srgbClr val="AD0C64"/>
    <a:srgbClr val="5B8F34"/>
    <a:srgbClr val="929F2A"/>
    <a:srgbClr val="8D9510"/>
    <a:srgbClr val="9CA61D"/>
    <a:srgbClr val="0A5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9725" autoAdjust="0"/>
  </p:normalViewPr>
  <p:slideViewPr>
    <p:cSldViewPr snapToGrid="0" snapToObjects="1">
      <p:cViewPr varScale="1">
        <p:scale>
          <a:sx n="77" d="100"/>
          <a:sy n="77" d="100"/>
        </p:scale>
        <p:origin x="984" y="96"/>
      </p:cViewPr>
      <p:guideLst>
        <p:guide orient="horz" pos="2160"/>
        <p:guide pos="542"/>
      </p:guideLst>
    </p:cSldViewPr>
  </p:slideViewPr>
  <p:notesTextViewPr>
    <p:cViewPr>
      <p:scale>
        <a:sx n="100" d="100"/>
        <a:sy n="100" d="100"/>
      </p:scale>
      <p:origin x="0" y="0"/>
    </p:cViewPr>
  </p:notesTextViewPr>
  <p:sorterViewPr>
    <p:cViewPr>
      <p:scale>
        <a:sx n="111" d="100"/>
        <a:sy n="111" d="100"/>
      </p:scale>
      <p:origin x="0" y="9424"/>
    </p:cViewPr>
  </p:sorterViewPr>
  <p:notesViewPr>
    <p:cSldViewPr snapToGrid="0" snapToObjects="1">
      <p:cViewPr varScale="1">
        <p:scale>
          <a:sx n="70" d="100"/>
          <a:sy n="70" d="100"/>
        </p:scale>
        <p:origin x="-2754" y="-10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dirty="0"/>
          </a:p>
        </p:txBody>
      </p:sp>
      <p:sp>
        <p:nvSpPr>
          <p:cNvPr id="3" name="Date Placeholder 2"/>
          <p:cNvSpPr>
            <a:spLocks noGrp="1"/>
          </p:cNvSpPr>
          <p:nvPr>
            <p:ph type="dt" sz="quarter" idx="1"/>
          </p:nvPr>
        </p:nvSpPr>
        <p:spPr>
          <a:xfrm>
            <a:off x="3884613" y="0"/>
            <a:ext cx="2971800" cy="461804"/>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57C9F6C1-53BA-4BBB-97B4-B6244B5CD8B8}" type="datetime1">
              <a:rPr lang="en-US"/>
              <a:pPr/>
              <a:t>6/7/2017</a:t>
            </a:fld>
            <a:endParaRPr lang="en-US" dirty="0"/>
          </a:p>
        </p:txBody>
      </p:sp>
      <p:sp>
        <p:nvSpPr>
          <p:cNvPr id="4" name="Footer Placeholder 3"/>
          <p:cNvSpPr>
            <a:spLocks noGrp="1"/>
          </p:cNvSpPr>
          <p:nvPr>
            <p:ph type="ftr" sz="quarter" idx="2"/>
          </p:nvPr>
        </p:nvSpPr>
        <p:spPr>
          <a:xfrm>
            <a:off x="0" y="8772668"/>
            <a:ext cx="2971800" cy="461804"/>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dirty="0"/>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D978487A-58C4-48C3-A38B-F2E104474A4E}" type="slidenum">
              <a:rPr lang="en-US"/>
              <a:pPr/>
              <a:t>‹#›</a:t>
            </a:fld>
            <a:endParaRPr lang="en-US" dirty="0"/>
          </a:p>
        </p:txBody>
      </p:sp>
    </p:spTree>
    <p:extLst>
      <p:ext uri="{BB962C8B-B14F-4D97-AF65-F5344CB8AC3E}">
        <p14:creationId xmlns:p14="http://schemas.microsoft.com/office/powerpoint/2010/main" val="1620655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dirty="0"/>
          </a:p>
        </p:txBody>
      </p:sp>
      <p:sp>
        <p:nvSpPr>
          <p:cNvPr id="3" name="Date Placeholder 2"/>
          <p:cNvSpPr>
            <a:spLocks noGrp="1"/>
          </p:cNvSpPr>
          <p:nvPr>
            <p:ph type="dt" idx="1"/>
          </p:nvPr>
        </p:nvSpPr>
        <p:spPr>
          <a:xfrm>
            <a:off x="3884613" y="0"/>
            <a:ext cx="2971800" cy="461804"/>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810991C2-7CC6-4B45-BA6D-F6DE92D001D0}" type="datetime1">
              <a:rPr lang="en-US"/>
              <a:pPr/>
              <a:t>6/7/2017</a:t>
            </a:fld>
            <a:endParaRPr lang="en-US" dirty="0"/>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a:p>
        </p:txBody>
      </p:sp>
      <p:sp>
        <p:nvSpPr>
          <p:cNvPr id="5" name="Notes Placeholder 4"/>
          <p:cNvSpPr>
            <a:spLocks noGrp="1"/>
          </p:cNvSpPr>
          <p:nvPr>
            <p:ph type="body" sz="quarter" idx="3"/>
          </p:nvPr>
        </p:nvSpPr>
        <p:spPr>
          <a:xfrm>
            <a:off x="685800" y="4387136"/>
            <a:ext cx="5486400" cy="4156234"/>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2971800" cy="461804"/>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dirty="0"/>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829599AC-CD18-4F14-B469-B034D02387DF}" type="slidenum">
              <a:rPr lang="en-US"/>
              <a:pPr/>
              <a:t>‹#›</a:t>
            </a:fld>
            <a:endParaRPr lang="en-US" dirty="0"/>
          </a:p>
        </p:txBody>
      </p:sp>
    </p:spTree>
    <p:extLst>
      <p:ext uri="{BB962C8B-B14F-4D97-AF65-F5344CB8AC3E}">
        <p14:creationId xmlns:p14="http://schemas.microsoft.com/office/powerpoint/2010/main" val="66830768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a:t>
            </a:fld>
            <a:endParaRPr lang="en-US" dirty="0"/>
          </a:p>
        </p:txBody>
      </p:sp>
    </p:spTree>
    <p:extLst>
      <p:ext uri="{BB962C8B-B14F-4D97-AF65-F5344CB8AC3E}">
        <p14:creationId xmlns:p14="http://schemas.microsoft.com/office/powerpoint/2010/main" val="381968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Tx/>
              <a:buAutoNum type="arabicPeriod"/>
            </a:pPr>
            <a:r>
              <a:rPr lang="en-US" dirty="0" smtClean="0"/>
              <a:t>IRC 7201 – Evasion - Any person who willfully attempts in any manner to evade or defeat any tax or the payment thereof</a:t>
            </a:r>
          </a:p>
          <a:p>
            <a:pPr marL="228600" indent="-228600">
              <a:buFontTx/>
              <a:buAutoNum type="arabicPeriod"/>
            </a:pPr>
            <a:r>
              <a:rPr lang="en-US" dirty="0" smtClean="0"/>
              <a:t>IRC 7206(2) – Fraud or false statements - Any person who willfully aids or assists in, or procures, counsels or advises the preparation or presentation of a return or other document that is false or fraudulent as to any material matter.</a:t>
            </a:r>
          </a:p>
          <a:p>
            <a:pPr marL="228600" indent="-228600">
              <a:buFontTx/>
              <a:buAutoNum type="arabicPeriod"/>
            </a:pPr>
            <a:r>
              <a:rPr lang="en-US" dirty="0" smtClean="0"/>
              <a:t>IRC 7212 – Attempt to Interfere - Whoever corruptly … obstructs or impedes, or endeavors to obstruct or impede, the due administration of Title 26.</a:t>
            </a:r>
          </a:p>
          <a:p>
            <a:pPr marL="228600" indent="-228600">
              <a:buFontTx/>
              <a:buAutoNum type="arabicPeriod"/>
            </a:pPr>
            <a:r>
              <a:rPr lang="en-US" dirty="0" smtClean="0"/>
              <a:t>18 USC 371 – Conspiracy</a:t>
            </a:r>
          </a:p>
          <a:p>
            <a:pPr marL="228600" indent="-228600">
              <a:buFontTx/>
              <a:buAutoNum type="arabicPeriod"/>
            </a:pPr>
            <a:r>
              <a:rPr lang="en-US" dirty="0" smtClean="0"/>
              <a:t>18 USC 1001 – False statement to a federal official.</a:t>
            </a:r>
          </a:p>
          <a:p>
            <a:pPr lvl="1">
              <a:lnSpc>
                <a:spcPct val="90000"/>
              </a:lnSpc>
            </a:pPr>
            <a:endParaRPr lang="en-US" sz="2000" dirty="0" smtClean="0"/>
          </a:p>
        </p:txBody>
      </p:sp>
      <p:sp>
        <p:nvSpPr>
          <p:cNvPr id="46084" name="Slide Number Placeholder 3"/>
          <p:cNvSpPr>
            <a:spLocks noGrp="1"/>
          </p:cNvSpPr>
          <p:nvPr>
            <p:ph type="sldNum" sz="quarter" idx="5"/>
          </p:nvPr>
        </p:nvSpPr>
        <p:spPr bwMode="auto">
          <a:noFill/>
          <a:ln>
            <a:miter lim="800000"/>
            <a:headEnd/>
            <a:tailEnd/>
          </a:ln>
        </p:spPr>
        <p:txBody>
          <a:bodyPr/>
          <a:lstStyle/>
          <a:p>
            <a:fld id="{045E2409-0E02-4B9C-A5AF-38CA7FA7188D}" type="slidenum">
              <a:rPr lang="en-US" smtClean="0"/>
              <a:pPr/>
              <a:t>6</a:t>
            </a:fld>
            <a:endParaRPr lang="en-US" dirty="0" smtClean="0"/>
          </a:p>
        </p:txBody>
      </p:sp>
    </p:spTree>
    <p:extLst>
      <p:ext uri="{BB962C8B-B14F-4D97-AF65-F5344CB8AC3E}">
        <p14:creationId xmlns:p14="http://schemas.microsoft.com/office/powerpoint/2010/main" val="223056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8</a:t>
            </a:fld>
            <a:endParaRPr lang="en-US" dirty="0"/>
          </a:p>
        </p:txBody>
      </p:sp>
    </p:spTree>
    <p:extLst>
      <p:ext uri="{BB962C8B-B14F-4D97-AF65-F5344CB8AC3E}">
        <p14:creationId xmlns:p14="http://schemas.microsoft.com/office/powerpoint/2010/main" val="199725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18</a:t>
            </a:fld>
            <a:endParaRPr lang="en-US" dirty="0"/>
          </a:p>
        </p:txBody>
      </p:sp>
    </p:spTree>
    <p:extLst>
      <p:ext uri="{BB962C8B-B14F-4D97-AF65-F5344CB8AC3E}">
        <p14:creationId xmlns:p14="http://schemas.microsoft.com/office/powerpoint/2010/main" val="417552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19</a:t>
            </a:fld>
            <a:endParaRPr lang="en-US" dirty="0"/>
          </a:p>
        </p:txBody>
      </p:sp>
    </p:spTree>
    <p:extLst>
      <p:ext uri="{BB962C8B-B14F-4D97-AF65-F5344CB8AC3E}">
        <p14:creationId xmlns:p14="http://schemas.microsoft.com/office/powerpoint/2010/main" val="3820676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20</a:t>
            </a:fld>
            <a:endParaRPr lang="en-US" dirty="0"/>
          </a:p>
        </p:txBody>
      </p:sp>
    </p:spTree>
    <p:extLst>
      <p:ext uri="{BB962C8B-B14F-4D97-AF65-F5344CB8AC3E}">
        <p14:creationId xmlns:p14="http://schemas.microsoft.com/office/powerpoint/2010/main" val="35304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12B2C-0005-4943-A48C-055522E1E701}"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A17DB-82FB-3643-B7BB-0AB7A502855A}"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FDE59-46F1-1C47-B5B4-8CF8507F48FD}"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64CCA-46C3-714A-8B16-4E7F35ACDED0}" type="datetime1">
              <a:rPr lang="en-US" smtClean="0"/>
              <a:t>6/7/2017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0"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r>
              <a:rPr lang="en-US" sz="1100" kern="0" spc="70" dirty="0" smtClean="0">
                <a:solidFill>
                  <a:schemeClr val="bg1"/>
                </a:solidFill>
              </a:rPr>
              <a:t>American Institute of CPAs</a:t>
            </a:r>
            <a:r>
              <a:rPr lang="en-US" sz="1100" baseline="30000" dirty="0" smtClean="0">
                <a:solidFill>
                  <a:schemeClr val="bg1"/>
                </a:solidFill>
                <a:latin typeface="Arial" pitchFamily="-64" charset="0"/>
                <a:ea typeface="ＭＳ Ｐゴシック" pitchFamily="-64" charset="-128"/>
                <a:cs typeface="ＭＳ Ｐゴシック" pitchFamily="-64" charset="-128"/>
              </a:rPr>
              <a:t>®</a:t>
            </a: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pic>
        <p:nvPicPr>
          <p:cNvPr id="11" name="Picture 10" descr="AICPA Web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757" y="6599238"/>
            <a:ext cx="660849" cy="222250"/>
          </a:xfrm>
          <a:prstGeom prst="rect">
            <a:avLst/>
          </a:prstGeom>
        </p:spPr>
      </p:pic>
      <p:sp>
        <p:nvSpPr>
          <p:cNvPr id="3" name="Rectangle 2"/>
          <p:cNvSpPr/>
          <p:nvPr userDrawn="1"/>
        </p:nvSpPr>
        <p:spPr>
          <a:xfrm>
            <a:off x="0" y="-3175"/>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pic>
        <p:nvPicPr>
          <p:cNvPr id="4" name="Picture 3" descr="Bar.jpg"/>
          <p:cNvPicPr>
            <a:picLocks noChangeAspect="1"/>
          </p:cNvPicPr>
          <p:nvPr userDrawn="1"/>
        </p:nvPicPr>
        <p:blipFill>
          <a:blip r:embed="rId3"/>
          <a:srcRect/>
          <a:stretch>
            <a:fillRect/>
          </a:stretch>
        </p:blipFill>
        <p:spPr bwMode="auto">
          <a:xfrm>
            <a:off x="0" y="5729288"/>
            <a:ext cx="9144000" cy="822325"/>
          </a:xfrm>
          <a:prstGeom prst="rect">
            <a:avLst/>
          </a:prstGeom>
          <a:noFill/>
          <a:ln w="9525">
            <a:noFill/>
            <a:miter lim="800000"/>
            <a:headEnd/>
            <a:tailEnd/>
          </a:ln>
        </p:spPr>
      </p:pic>
      <p:sp>
        <p:nvSpPr>
          <p:cNvPr id="5" name="TextBox 4"/>
          <p:cNvSpPr txBox="1"/>
          <p:nvPr userDrawn="1"/>
        </p:nvSpPr>
        <p:spPr>
          <a:xfrm>
            <a:off x="857250" y="3071813"/>
            <a:ext cx="185738" cy="369887"/>
          </a:xfrm>
          <a:prstGeom prst="rect">
            <a:avLst/>
          </a:prstGeom>
          <a:noFill/>
        </p:spPr>
        <p:txBody>
          <a:bodyPr wrap="none">
            <a:prstTxWarp prst="textNoShape">
              <a:avLst/>
            </a:prstTxWarp>
            <a:spAutoFit/>
          </a:bodyPr>
          <a:lstStyle/>
          <a:p>
            <a:endParaRPr lang="en-US" dirty="0">
              <a:latin typeface="Calibri" pitchFamily="-64" charset="0"/>
            </a:endParaRPr>
          </a:p>
        </p:txBody>
      </p:sp>
      <p:sp>
        <p:nvSpPr>
          <p:cNvPr id="2" name="Title 1"/>
          <p:cNvSpPr>
            <a:spLocks noGrp="1"/>
          </p:cNvSpPr>
          <p:nvPr>
            <p:ph type="ctrTitle"/>
          </p:nvPr>
        </p:nvSpPr>
        <p:spPr>
          <a:xfrm>
            <a:off x="759560" y="2054931"/>
            <a:ext cx="6704967" cy="1508924"/>
          </a:xfrm>
          <a:prstGeom prst="rect">
            <a:avLst/>
          </a:prstGeom>
        </p:spPr>
        <p:txBody>
          <a:bodyPr anchor="ctr">
            <a:no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smtClean="0"/>
              <a:t>Click to edit Master title style</a:t>
            </a:r>
            <a:endParaRPr lang="en-US" dirty="0"/>
          </a:p>
        </p:txBody>
      </p:sp>
      <p:sp>
        <p:nvSpPr>
          <p:cNvPr id="8" name="Slide Number Placeholder 7"/>
          <p:cNvSpPr>
            <a:spLocks noGrp="1"/>
          </p:cNvSpPr>
          <p:nvPr>
            <p:ph type="sldNum" sz="quarter" idx="10"/>
          </p:nvPr>
        </p:nvSpPr>
        <p:spPr/>
        <p:txBody>
          <a:bodyPr/>
          <a:lstStyle/>
          <a:p>
            <a:fld id="{B678A430-2B5E-9C4F-A94E-0139B75F11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6"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7" name="Content Placeholder 2"/>
          <p:cNvSpPr>
            <a:spLocks noGrp="1"/>
          </p:cNvSpPr>
          <p:nvPr>
            <p:ph idx="1"/>
          </p:nvPr>
        </p:nvSpPr>
        <p:spPr>
          <a:xfrm>
            <a:off x="508680" y="1500323"/>
            <a:ext cx="8178120" cy="4766661"/>
          </a:xfrm>
          <a:prstGeom prst="rect">
            <a:avLst/>
          </a:prstGeom>
        </p:spPr>
        <p:txBody>
          <a:bodyPr/>
          <a:lstStyle>
            <a:lvl1pPr>
              <a:buClr>
                <a:schemeClr val="accent2"/>
              </a:buClr>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r>
              <a:rPr lang="en-US" sz="1100" kern="0" spc="70" dirty="0" smtClean="0">
                <a:solidFill>
                  <a:schemeClr val="bg1"/>
                </a:solidFill>
              </a:rPr>
              <a:t>American Institute of CPAs</a:t>
            </a:r>
            <a:r>
              <a:rPr lang="en-US" sz="1100" baseline="30000" dirty="0" smtClean="0">
                <a:solidFill>
                  <a:schemeClr val="bg1"/>
                </a:solidFill>
                <a:latin typeface="Arial" pitchFamily="-64" charset="0"/>
                <a:ea typeface="ＭＳ Ｐゴシック" pitchFamily="-64" charset="-128"/>
                <a:cs typeface="ＭＳ Ｐゴシック" pitchFamily="-64" charset="-128"/>
              </a:rPr>
              <a:t>®</a:t>
            </a: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pic>
        <p:nvPicPr>
          <p:cNvPr id="11" name="Picture 10" descr="AICPA Web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757" y="6599238"/>
            <a:ext cx="660849" cy="222250"/>
          </a:xfrm>
          <a:prstGeom prst="rect">
            <a:avLst/>
          </a:prstGeom>
        </p:spPr>
      </p:pic>
      <p:sp>
        <p:nvSpPr>
          <p:cNvPr id="12"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7" name="Content Placeholder 2"/>
          <p:cNvSpPr>
            <a:spLocks noGrp="1"/>
          </p:cNvSpPr>
          <p:nvPr>
            <p:ph sz="half" idx="1"/>
          </p:nvPr>
        </p:nvSpPr>
        <p:spPr>
          <a:xfrm>
            <a:off x="505580" y="1494846"/>
            <a:ext cx="4063320" cy="4855496"/>
          </a:xfrm>
          <a:prstGeom prst="rect">
            <a:avLst/>
          </a:prstGeom>
        </p:spPr>
        <p:txBody>
          <a:bodyPr/>
          <a:lstStyle>
            <a:lvl1pPr>
              <a:buClr>
                <a:schemeClr val="accent2"/>
              </a:buClr>
              <a:defRPr sz="2400">
                <a:solidFill>
                  <a:schemeClr val="accent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3"/>
          <p:cNvSpPr>
            <a:spLocks noGrp="1"/>
          </p:cNvSpPr>
          <p:nvPr>
            <p:ph sz="half" idx="2"/>
          </p:nvPr>
        </p:nvSpPr>
        <p:spPr>
          <a:xfrm>
            <a:off x="4594302" y="1494846"/>
            <a:ext cx="4063320" cy="4855496"/>
          </a:xfrm>
          <a:prstGeom prst="rect">
            <a:avLst/>
          </a:prstGeom>
        </p:spPr>
        <p:txBody>
          <a:bodyPr/>
          <a:lstStyle>
            <a:lvl1pPr>
              <a:buClr>
                <a:schemeClr val="accent2"/>
              </a:buClr>
              <a:defRPr sz="2400">
                <a:solidFill>
                  <a:srgbClr val="005BBF"/>
                </a:solidFill>
              </a:defRPr>
            </a:lvl1pPr>
            <a:lvl2pPr>
              <a:defRPr sz="20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10"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r>
              <a:rPr lang="en-US" sz="1100" kern="0" spc="70" dirty="0" smtClean="0">
                <a:solidFill>
                  <a:schemeClr val="bg1"/>
                </a:solidFill>
              </a:rPr>
              <a:t>American Institute of CPAs</a:t>
            </a:r>
            <a:r>
              <a:rPr lang="en-US" sz="1100" baseline="30000" dirty="0" smtClean="0">
                <a:solidFill>
                  <a:schemeClr val="bg1"/>
                </a:solidFill>
                <a:latin typeface="Arial" pitchFamily="-64" charset="0"/>
                <a:ea typeface="ＭＳ Ｐゴシック" pitchFamily="-64" charset="-128"/>
                <a:cs typeface="ＭＳ Ｐゴシック" pitchFamily="-64" charset="-128"/>
              </a:rPr>
              <a:t>®</a:t>
            </a: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pic>
        <p:nvPicPr>
          <p:cNvPr id="13" name="Picture 12" descr="AICPA Web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757" y="6599238"/>
            <a:ext cx="660849" cy="222250"/>
          </a:xfrm>
          <a:prstGeom prst="rect">
            <a:avLst/>
          </a:prstGeom>
        </p:spPr>
      </p:pic>
      <p:sp>
        <p:nvSpPr>
          <p:cNvPr id="14"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64" charset="-128"/>
              <a:cs typeface="ＭＳ Ｐゴシック" pitchFamily="-64" charset="-128"/>
            </a:endParaRPr>
          </a:p>
        </p:txBody>
      </p:sp>
      <p:sp>
        <p:nvSpPr>
          <p:cNvPr id="8"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r>
              <a:rPr lang="en-US" sz="1100" kern="0" spc="70" dirty="0" smtClean="0">
                <a:solidFill>
                  <a:schemeClr val="bg1"/>
                </a:solidFill>
              </a:rPr>
              <a:t>American Institute of CPAs</a:t>
            </a:r>
            <a:r>
              <a:rPr lang="en-US" sz="1100" baseline="30000" dirty="0" smtClean="0">
                <a:solidFill>
                  <a:schemeClr val="bg1"/>
                </a:solidFill>
                <a:latin typeface="Arial" pitchFamily="-64" charset="0"/>
                <a:ea typeface="ＭＳ Ｐゴシック" pitchFamily="-64" charset="-128"/>
                <a:cs typeface="ＭＳ Ｐゴシック" pitchFamily="-64" charset="-128"/>
              </a:rPr>
              <a:t>®</a:t>
            </a: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pic>
        <p:nvPicPr>
          <p:cNvPr id="9" name="Picture 8" descr="AICPA Web_wh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757" y="6599238"/>
            <a:ext cx="660849" cy="222250"/>
          </a:xfrm>
          <a:prstGeom prst="rect">
            <a:avLst/>
          </a:prstGeom>
        </p:spPr>
      </p:pic>
      <p:sp>
        <p:nvSpPr>
          <p:cNvPr id="10"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EC2FE8B-7F3C-8D48-88EC-4FC3AAD168F4}" type="datetime1">
              <a:rPr lang="en-US" smtClean="0"/>
              <a:t>6/7/2017</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AD622C-0FC9-4024-A07C-5089A2D95FB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A3E326-72CA-9A4B-BDF0-6B5D379F2887}"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AD622C-0FC9-4024-A07C-5089A2D95FBF}"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C54788C-D5A4-7045-9EBC-41497C7774AD}" type="datetime1">
              <a:rPr lang="en-US" smtClean="0"/>
              <a:t>6/7/2017</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AD622C-0FC9-4024-A07C-5089A2D95FBF}"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7871B-A98D-2C43-B8F9-698A1CFB75BE}"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D987E11-5940-114A-A652-6F3E9A3698ED}" type="datetime1">
              <a:rPr lang="en-US" smtClean="0"/>
              <a:t>6/7/2017</a:t>
            </a:fld>
            <a:endParaRPr lang="en-US" dirty="0"/>
          </a:p>
        </p:txBody>
      </p:sp>
      <p:sp>
        <p:nvSpPr>
          <p:cNvPr id="10" name="Slide Number Placeholder 9"/>
          <p:cNvSpPr>
            <a:spLocks noGrp="1"/>
          </p:cNvSpPr>
          <p:nvPr>
            <p:ph type="sldNum" sz="quarter" idx="16"/>
          </p:nvPr>
        </p:nvSpPr>
        <p:spPr/>
        <p:txBody>
          <a:bodyPr rtlCol="0"/>
          <a:lstStyle/>
          <a:p>
            <a:fld id="{C7AD622C-0FC9-4024-A07C-5089A2D95FBF}"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9120498-CE8D-8445-9B1D-6C82A92478E9}" type="datetime1">
              <a:rPr lang="en-US" smtClean="0"/>
              <a:t>6/7/2017</a:t>
            </a:fld>
            <a:endParaRPr lang="en-US" dirty="0"/>
          </a:p>
        </p:txBody>
      </p:sp>
      <p:sp>
        <p:nvSpPr>
          <p:cNvPr id="12" name="Slide Number Placeholder 11"/>
          <p:cNvSpPr>
            <a:spLocks noGrp="1"/>
          </p:cNvSpPr>
          <p:nvPr>
            <p:ph type="sldNum" sz="quarter" idx="16"/>
          </p:nvPr>
        </p:nvSpPr>
        <p:spPr/>
        <p:txBody>
          <a:bodyPr rtlCol="0"/>
          <a:lstStyle/>
          <a:p>
            <a:fld id="{C7AD622C-0FC9-4024-A07C-5089A2D95FBF}"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A61376-7369-E045-9728-1B7057F4E225}" type="datetime1">
              <a:rPr lang="en-US" smtClean="0"/>
              <a:t>6/7/2017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7AD622C-0FC9-4024-A07C-5089A2D95FBF}"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98381-1C68-B04F-B9BB-B5C11D965670}" type="datetime1">
              <a:rPr lang="en-US" smtClean="0"/>
              <a:t>6/7/2017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7AD622C-0FC9-4024-A07C-5089A2D95FBF}"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6A242C-F1D8-0E42-AB81-209DF914A95E}" type="datetime1">
              <a:rPr lang="en-US" smtClean="0"/>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7AD622C-0FC9-4024-A07C-5089A2D95FBF}"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B033F432-6089-9E4D-87E2-FE1832A2A307}" type="datetime1">
              <a:rPr lang="en-US" smtClean="0"/>
              <a:t>6/7/2017</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7AD622C-0FC9-4024-A07C-5089A2D95FB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474B0-1390-3C4D-929C-F3871FD6B8EB}"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A69C197-8674-8F42-9B31-B22455C24FC9}" type="datetime1">
              <a:rPr lang="en-US" smtClean="0"/>
              <a:t>6/7/2017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C7AD622C-0FC9-4024-A07C-5089A2D95FB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1948B-F28A-3447-9E6C-C00FE875AB97}" type="datetime1">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7AF8A-64E4-1D44-8942-9E1B800A6DE6}" type="datetime1">
              <a:rPr lang="en-US" smtClean="0"/>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3F359D-1A76-FA4B-ADD1-02E8F02B3668}" type="datetime1">
              <a:rPr lang="en-US" smtClean="0"/>
              <a:t>6/7/2017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65900B-5946-9844-B6DC-C478DA1CA6C6}" type="datetime1">
              <a:rPr lang="en-US" smtClean="0"/>
              <a:t>6/7/2017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86A84-2EE6-0642-888F-3B7AE1974753}" type="datetime1">
              <a:rPr lang="en-US" smtClean="0"/>
              <a:t>6/7/2017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93C20-9F06-FA4A-965F-C91B5482E82D}" type="datetime1">
              <a:rPr lang="en-US" smtClean="0"/>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B844A-88F2-C449-9EB4-C29DAA8FB850}" type="datetime1">
              <a:rPr lang="en-US" smtClean="0"/>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AD622C-0FC9-4024-A07C-5089A2D95F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371F8-C6F7-464B-A5DB-7D7A311DE4D9}" type="datetime1">
              <a:rPr lang="en-US" smtClean="0"/>
              <a:t>6/7/2017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D622C-0FC9-4024-A07C-5089A2D95F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55" r:id="rId13"/>
    <p:sldLayoutId id="2147483856" r:id="rId14"/>
    <p:sldLayoutId id="2147483857" r:id="rId15"/>
    <p:sldLayoutId id="2147483858"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74B2E6-02C3-C84D-822C-A71D12B04289}" type="datetime1">
              <a:rPr lang="en-US" smtClean="0"/>
              <a:t>6/7/2017</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AD622C-0FC9-4024-A07C-5089A2D95F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skarlatos@kflaw.com"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07999" y="1498600"/>
            <a:ext cx="8144933" cy="2297896"/>
          </a:xfrm>
        </p:spPr>
        <p:txBody>
          <a:bodyPr vert="horz" wrap="square" lIns="91440" tIns="45720" rIns="91440" bIns="45720" numCol="1" anchorCtr="0" compatLnSpc="1">
            <a:prstTxWarp prst="textNoShape">
              <a:avLst/>
            </a:prstTxWarp>
            <a:normAutofit fontScale="90000"/>
          </a:bodyPr>
          <a:lstStyle/>
          <a:p>
            <a:r>
              <a:rPr lang="en-US" b="1" dirty="0" smtClean="0">
                <a:solidFill>
                  <a:schemeClr val="tx1"/>
                </a:solidFill>
                <a:latin typeface="Georgia" pitchFamily="18" charset="0"/>
              </a:rPr>
              <a:t>POINTERS AND PITFALLS FOR NON-PROFIT LEADERS:</a:t>
            </a:r>
            <a:r>
              <a:rPr lang="en-US" dirty="0" smtClean="0">
                <a:solidFill>
                  <a:schemeClr val="tx1"/>
                </a:solidFill>
                <a:latin typeface="Georgia" pitchFamily="18" charset="0"/>
              </a:rPr>
              <a:t/>
            </a:r>
            <a:br>
              <a:rPr lang="en-US" dirty="0" smtClean="0">
                <a:solidFill>
                  <a:schemeClr val="tx1"/>
                </a:solidFill>
                <a:latin typeface="Georgia" pitchFamily="18" charset="0"/>
              </a:rPr>
            </a:br>
            <a:r>
              <a:rPr lang="en-US" sz="1000" dirty="0" smtClean="0">
                <a:solidFill>
                  <a:schemeClr val="bg2"/>
                </a:solidFill>
                <a:latin typeface="Georgia" pitchFamily="18" charset="0"/>
              </a:rPr>
              <a:t>a</a:t>
            </a:r>
            <a:r>
              <a:rPr lang="en-US" dirty="0" smtClean="0">
                <a:solidFill>
                  <a:schemeClr val="tx1"/>
                </a:solidFill>
                <a:latin typeface="Georgia" pitchFamily="18" charset="0"/>
              </a:rPr>
              <a:t/>
            </a:r>
            <a:br>
              <a:rPr lang="en-US" dirty="0" smtClean="0">
                <a:solidFill>
                  <a:schemeClr val="tx1"/>
                </a:solidFill>
                <a:latin typeface="Georgia" pitchFamily="18" charset="0"/>
              </a:rPr>
            </a:br>
            <a:r>
              <a:rPr lang="en-US" dirty="0" smtClean="0">
                <a:solidFill>
                  <a:schemeClr val="tx1"/>
                </a:solidFill>
                <a:latin typeface="Georgia" pitchFamily="18" charset="0"/>
              </a:rPr>
              <a:t>Money laundering, tax evasion and other criminal laws</a:t>
            </a:r>
            <a:endParaRPr lang="en-US" dirty="0">
              <a:solidFill>
                <a:schemeClr val="tx1"/>
              </a:solidFill>
              <a:latin typeface="Georgia" pitchFamily="18" charset="0"/>
            </a:endParaRPr>
          </a:p>
        </p:txBody>
      </p:sp>
      <p:sp>
        <p:nvSpPr>
          <p:cNvPr id="8195" name="Subtitle 4"/>
          <p:cNvSpPr>
            <a:spLocks noGrp="1"/>
          </p:cNvSpPr>
          <p:nvPr>
            <p:ph type="subTitle" idx="1"/>
          </p:nvPr>
        </p:nvSpPr>
        <p:spPr>
          <a:xfrm>
            <a:off x="-1915610" y="4016415"/>
            <a:ext cx="12818962" cy="1854645"/>
          </a:xfrm>
        </p:spPr>
        <p:txBody>
          <a:bodyPr vert="horz" wrap="square" lIns="91440" tIns="45720" rIns="91440" bIns="45720" numCol="4" anchor="t" anchorCtr="0" compatLnSpc="1">
            <a:prstTxWarp prst="textNoShape">
              <a:avLst/>
            </a:prstTxWarp>
            <a:noAutofit/>
          </a:bodyPr>
          <a:lstStyle/>
          <a:p>
            <a:pPr>
              <a:tabLst>
                <a:tab pos="2628900" algn="l"/>
              </a:tabLst>
            </a:pPr>
            <a:endParaRPr lang="en-US" sz="1200" b="1" dirty="0" smtClean="0">
              <a:latin typeface="Georgia" pitchFamily="18" charset="0"/>
            </a:endParaRPr>
          </a:p>
          <a:p>
            <a:endParaRPr lang="en-US" sz="1800" b="1" dirty="0" smtClean="0">
              <a:latin typeface="Georgia" pitchFamily="18" charset="0"/>
            </a:endParaRPr>
          </a:p>
          <a:p>
            <a:endParaRPr lang="en-US" sz="1800" b="1" dirty="0" smtClean="0">
              <a:latin typeface="Georgia" pitchFamily="18" charset="0"/>
            </a:endParaRPr>
          </a:p>
          <a:p>
            <a:r>
              <a:rPr lang="en-US" sz="1800" b="1" dirty="0" smtClean="0">
                <a:latin typeface="Georgia" pitchFamily="18" charset="0"/>
              </a:rPr>
              <a:t> </a:t>
            </a:r>
          </a:p>
          <a:p>
            <a:endParaRPr lang="en-US" sz="1800" b="1" dirty="0" smtClean="0">
              <a:latin typeface="Georgia" pitchFamily="18" charset="0"/>
            </a:endParaRPr>
          </a:p>
          <a:p>
            <a:r>
              <a:rPr lang="en-US" sz="1800" b="1" dirty="0" smtClean="0">
                <a:latin typeface="Georgia" pitchFamily="18" charset="0"/>
              </a:rPr>
              <a:t>Bryan C. </a:t>
            </a:r>
            <a:r>
              <a:rPr lang="en-US" sz="1800" b="1" dirty="0">
                <a:latin typeface="Georgia" pitchFamily="18" charset="0"/>
              </a:rPr>
              <a:t>S</a:t>
            </a:r>
            <a:r>
              <a:rPr lang="en-US" sz="1800" b="1" dirty="0" smtClean="0">
                <a:latin typeface="Georgia" pitchFamily="18" charset="0"/>
              </a:rPr>
              <a:t>karlatos, Esq.</a:t>
            </a:r>
          </a:p>
          <a:p>
            <a:r>
              <a:rPr lang="en-US" sz="1800" b="1" dirty="0" smtClean="0">
                <a:latin typeface="Georgia" pitchFamily="18" charset="0"/>
              </a:rPr>
              <a:t>Kostelanetz &amp; Fink, LLP</a:t>
            </a:r>
          </a:p>
          <a:p>
            <a:r>
              <a:rPr lang="en-US" sz="1800" b="1" dirty="0" smtClean="0">
                <a:latin typeface="Georgia" pitchFamily="18" charset="0"/>
              </a:rPr>
              <a:t>New York, NY </a:t>
            </a:r>
            <a:endParaRPr lang="en-US" sz="1800" b="1" dirty="0" smtClean="0">
              <a:latin typeface="Georgia" pitchFamily="18" charset="0"/>
            </a:endParaRPr>
          </a:p>
          <a:p>
            <a:r>
              <a:rPr lang="en-US" sz="1800" b="1" dirty="0" smtClean="0">
                <a:latin typeface="Georgia" pitchFamily="18" charset="0"/>
                <a:hlinkClick r:id="rId3"/>
              </a:rPr>
              <a:t>bskarlatos@kflaw.com</a:t>
            </a:r>
            <a:endParaRPr lang="en-US" sz="1800" b="1" dirty="0" smtClean="0">
              <a:latin typeface="Georgia" pitchFamily="18" charset="0"/>
            </a:endParaRPr>
          </a:p>
          <a:p>
            <a:r>
              <a:rPr lang="en-US" sz="1800" b="1" dirty="0" smtClean="0">
                <a:latin typeface="Georgia" pitchFamily="18" charset="0"/>
              </a:rPr>
              <a:t>212-808-8100</a:t>
            </a:r>
            <a:endParaRPr lang="en-US" sz="1800" b="1" dirty="0" smtClean="0">
              <a:latin typeface="Georgia" pitchFamily="18" charset="0"/>
            </a:endParaRPr>
          </a:p>
          <a:p>
            <a:pPr lvl="1" algn="r"/>
            <a:endParaRPr lang="en-US" sz="1200" b="1" dirty="0">
              <a:solidFill>
                <a:schemeClr val="tx2"/>
              </a:solidFill>
              <a:latin typeface="Georgia" pitchFamily="18" charset="0"/>
            </a:endParaRPr>
          </a:p>
        </p:txBody>
      </p:sp>
      <p:sp>
        <p:nvSpPr>
          <p:cNvPr id="7" name="TextBox 6"/>
          <p:cNvSpPr txBox="1"/>
          <p:nvPr/>
        </p:nvSpPr>
        <p:spPr>
          <a:xfrm>
            <a:off x="2730500" y="603766"/>
            <a:ext cx="1498600" cy="369332"/>
          </a:xfrm>
          <a:prstGeom prst="rect">
            <a:avLst/>
          </a:prstGeom>
          <a:noFill/>
        </p:spPr>
        <p:txBody>
          <a:bodyPr wrap="square" rtlCol="0">
            <a:spAutoFit/>
          </a:bodyPr>
          <a:lstStyle/>
          <a:p>
            <a:endParaRPr lang="en-US" dirty="0"/>
          </a:p>
        </p:txBody>
      </p:sp>
      <p:sp>
        <p:nvSpPr>
          <p:cNvPr id="3" name="TextBox 2"/>
          <p:cNvSpPr txBox="1"/>
          <p:nvPr/>
        </p:nvSpPr>
        <p:spPr>
          <a:xfrm>
            <a:off x="2660201" y="6216134"/>
            <a:ext cx="5657081" cy="369332"/>
          </a:xfrm>
          <a:prstGeom prst="rect">
            <a:avLst/>
          </a:prstGeom>
          <a:noFill/>
        </p:spPr>
        <p:txBody>
          <a:bodyPr wrap="square" rtlCol="0">
            <a:spAutoFit/>
          </a:bodyPr>
          <a:lstStyle/>
          <a:p>
            <a:r>
              <a:rPr lang="en-US" dirty="0" smtClean="0"/>
              <a:t>AGUDATH ISRAEL OF AMERICA</a:t>
            </a:r>
            <a:endParaRPr lang="en-US" dirty="0"/>
          </a:p>
        </p:txBody>
      </p:sp>
    </p:spTree>
    <p:extLst>
      <p:ext uri="{BB962C8B-B14F-4D97-AF65-F5344CB8AC3E}">
        <p14:creationId xmlns:p14="http://schemas.microsoft.com/office/powerpoint/2010/main" val="2843575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The Tax Law Is So Confusing </a:t>
            </a:r>
            <a:br>
              <a:rPr lang="en-US" dirty="0" smtClean="0"/>
            </a:br>
            <a:r>
              <a:rPr lang="en-US" dirty="0" smtClean="0"/>
              <a:t>That Ignorance Can Be A Defense </a:t>
            </a:r>
            <a:endParaRPr lang="en-US" dirty="0"/>
          </a:p>
        </p:txBody>
      </p:sp>
      <p:sp>
        <p:nvSpPr>
          <p:cNvPr id="4" name="Content Placeholder 3"/>
          <p:cNvSpPr>
            <a:spLocks noGrp="1"/>
          </p:cNvSpPr>
          <p:nvPr>
            <p:ph sz="quarter" idx="1"/>
          </p:nvPr>
        </p:nvSpPr>
        <p:spPr/>
        <p:txBody>
          <a:bodyPr/>
          <a:lstStyle/>
          <a:p>
            <a:endParaRPr lang="en-US" dirty="0"/>
          </a:p>
        </p:txBody>
      </p:sp>
      <p:pic>
        <p:nvPicPr>
          <p:cNvPr id="5122" name="Picture 2" descr="H:\my docs\Tax-Confusion.jpg"/>
          <p:cNvPicPr>
            <a:picLocks noChangeAspect="1" noChangeArrowheads="1"/>
          </p:cNvPicPr>
          <p:nvPr/>
        </p:nvPicPr>
        <p:blipFill>
          <a:blip r:embed="rId2" cstate="print"/>
          <a:srcRect/>
          <a:stretch>
            <a:fillRect/>
          </a:stretch>
        </p:blipFill>
        <p:spPr bwMode="auto">
          <a:xfrm>
            <a:off x="457200" y="1371600"/>
            <a:ext cx="7848600" cy="4495800"/>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10</a:t>
            </a:fld>
            <a:endParaRPr lang="en-US" dirty="0"/>
          </a:p>
        </p:txBody>
      </p:sp>
    </p:spTree>
    <p:extLst>
      <p:ext uri="{BB962C8B-B14F-4D97-AF65-F5344CB8AC3E}">
        <p14:creationId xmlns:p14="http://schemas.microsoft.com/office/powerpoint/2010/main" val="935315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latin typeface="Arial" pitchFamily="34" charset="0"/>
                <a:cs typeface="Arial" pitchFamily="34" charset="0"/>
              </a:rPr>
              <a:t>Willfulness</a:t>
            </a:r>
            <a:r>
              <a:rPr lang="en-US" sz="3600" dirty="0" smtClean="0">
                <a:latin typeface="Arial" pitchFamily="34" charset="0"/>
                <a:cs typeface="Arial" pitchFamily="34" charset="0"/>
              </a:rPr>
              <a:t> Is Subjective</a:t>
            </a:r>
            <a:r>
              <a:rPr lang="en-US" sz="1400" dirty="0" smtClean="0"/>
              <a:t/>
            </a:r>
            <a:br>
              <a:rPr lang="en-US" sz="1400" dirty="0" smtClean="0"/>
            </a:br>
            <a:endParaRPr lang="en-US" sz="1400" dirty="0"/>
          </a:p>
        </p:txBody>
      </p:sp>
      <p:sp>
        <p:nvSpPr>
          <p:cNvPr id="3" name="Content Placeholder 2"/>
          <p:cNvSpPr>
            <a:spLocks noGrp="1"/>
          </p:cNvSpPr>
          <p:nvPr>
            <p:ph sz="quarter" idx="1"/>
          </p:nvPr>
        </p:nvSpPr>
        <p:spPr/>
        <p:txBody>
          <a:bodyPr>
            <a:normAutofit lnSpcReduction="10000"/>
          </a:bodyPr>
          <a:lstStyle/>
          <a:p>
            <a:pPr lvl="1">
              <a:buNone/>
            </a:pPr>
            <a:endParaRPr lang="en-US" dirty="0" smtClean="0"/>
          </a:p>
          <a:p>
            <a:r>
              <a:rPr lang="en-US" sz="2400" dirty="0">
                <a:latin typeface="Georgia" pitchFamily="18" charset="0"/>
              </a:rPr>
              <a:t>For purposes of criminal penalties, willfulness is defined as the “intentional violation of a known legal duty.”</a:t>
            </a:r>
          </a:p>
          <a:p>
            <a:pPr lvl="2"/>
            <a:r>
              <a:rPr lang="en-US" sz="2400" i="1" dirty="0">
                <a:latin typeface="Georgia" pitchFamily="18" charset="0"/>
              </a:rPr>
              <a:t>E.g., United State v. Pomponio</a:t>
            </a:r>
            <a:r>
              <a:rPr lang="en-US" sz="2400" dirty="0">
                <a:latin typeface="Georgia" pitchFamily="18" charset="0"/>
              </a:rPr>
              <a:t>, 429 U.S. 10, 12 (1976). </a:t>
            </a:r>
          </a:p>
          <a:p>
            <a:endParaRPr lang="en-US" sz="2300" dirty="0">
              <a:latin typeface="Georgia" pitchFamily="18" charset="0"/>
            </a:endParaRPr>
          </a:p>
          <a:p>
            <a:r>
              <a:rPr lang="en-US" sz="2400" dirty="0">
                <a:latin typeface="Georgia" pitchFamily="18" charset="0"/>
              </a:rPr>
              <a:t>The test for willfulness is subjective, rather than objective, and a defendant who honestly believed that his or her conduct was lawful is not guilty, no matter how unreasonable the belief may be.</a:t>
            </a:r>
          </a:p>
          <a:p>
            <a:pPr lvl="2"/>
            <a:r>
              <a:rPr lang="en-US" sz="2400" i="1" dirty="0">
                <a:latin typeface="Georgia" pitchFamily="18" charset="0"/>
              </a:rPr>
              <a:t>E.g., Cheek v. United States</a:t>
            </a:r>
            <a:r>
              <a:rPr lang="en-US" sz="2400" dirty="0">
                <a:latin typeface="Georgia" pitchFamily="18" charset="0"/>
              </a:rPr>
              <a:t>, 498 US 192 (1991</a:t>
            </a:r>
            <a:r>
              <a:rPr lang="en-US" sz="2400" dirty="0" smtClean="0">
                <a:latin typeface="Georgia" pitchFamily="18" charset="0"/>
              </a:rPr>
              <a:t>).</a:t>
            </a:r>
            <a:endParaRPr lang="en-US" sz="2400" dirty="0">
              <a:latin typeface="Georgia" pitchFamily="18" charset="0"/>
            </a:endParaRPr>
          </a:p>
        </p:txBody>
      </p:sp>
      <p:sp>
        <p:nvSpPr>
          <p:cNvPr id="5" name="Slide Number Placeholder 4"/>
          <p:cNvSpPr>
            <a:spLocks noGrp="1"/>
          </p:cNvSpPr>
          <p:nvPr>
            <p:ph type="sldNum" sz="quarter" idx="12"/>
          </p:nvPr>
        </p:nvSpPr>
        <p:spPr/>
        <p:txBody>
          <a:bodyPr>
            <a:normAutofit fontScale="85000" lnSpcReduction="20000"/>
          </a:bodyPr>
          <a:lstStyle/>
          <a:p>
            <a:fld id="{C7AD622C-0FC9-4024-A07C-5089A2D95FBF}" type="slidenum">
              <a:rPr lang="en-US" smtClean="0"/>
              <a:pPr/>
              <a:t>11</a:t>
            </a:fld>
            <a:endParaRPr lang="en-US" dirty="0"/>
          </a:p>
        </p:txBody>
      </p:sp>
    </p:spTree>
    <p:extLst>
      <p:ext uri="{BB962C8B-B14F-4D97-AF65-F5344CB8AC3E}">
        <p14:creationId xmlns:p14="http://schemas.microsoft.com/office/powerpoint/2010/main" val="2967742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The IRS Prove A Subjective State Of Mind? </a:t>
            </a:r>
            <a:endParaRPr lang="en-US" dirty="0"/>
          </a:p>
        </p:txBody>
      </p:sp>
      <p:pic>
        <p:nvPicPr>
          <p:cNvPr id="3074" name="Picture 2" descr="C:\Users\bskarlatos\Downloads\14119619-spark-of-genius-in-the-human-brain-as-a-symbol-of-invention-and-wisdom-of-creative-thinking.jpg"/>
          <p:cNvPicPr>
            <a:picLocks noGrp="1" noChangeAspect="1" noChangeArrowheads="1"/>
          </p:cNvPicPr>
          <p:nvPr>
            <p:ph sz="quarter" idx="1"/>
          </p:nvPr>
        </p:nvPicPr>
        <p:blipFill>
          <a:blip r:embed="rId2" cstate="print"/>
          <a:srcRect/>
          <a:stretch>
            <a:fillRect/>
          </a:stretch>
        </p:blipFill>
        <p:spPr bwMode="auto">
          <a:xfrm>
            <a:off x="1676400" y="1600200"/>
            <a:ext cx="5714999" cy="4648200"/>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12</a:t>
            </a:fld>
            <a:endParaRPr lang="en-US" dirty="0"/>
          </a:p>
        </p:txBody>
      </p:sp>
    </p:spTree>
    <p:extLst>
      <p:ext uri="{BB962C8B-B14F-4D97-AF65-F5344CB8AC3E}">
        <p14:creationId xmlns:p14="http://schemas.microsoft.com/office/powerpoint/2010/main" val="3686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Circumstantial Evidence</a:t>
            </a:r>
            <a:r>
              <a:rPr lang="en-US" dirty="0" smtClean="0"/>
              <a:t>: </a:t>
            </a:r>
            <a:br>
              <a:rPr lang="en-US" dirty="0" smtClean="0"/>
            </a:br>
            <a:r>
              <a:rPr lang="en-US" dirty="0" smtClean="0"/>
              <a:t>Like Tracks In The Snow</a:t>
            </a:r>
            <a:endParaRPr lang="en-US" dirty="0"/>
          </a:p>
        </p:txBody>
      </p:sp>
      <p:pic>
        <p:nvPicPr>
          <p:cNvPr id="2050" name="Picture 2" descr="C:\Users\bskarlatos\Downloads\Tracks1.jpg"/>
          <p:cNvPicPr>
            <a:picLocks noGrp="1" noChangeAspect="1" noChangeArrowheads="1"/>
          </p:cNvPicPr>
          <p:nvPr>
            <p:ph sz="quarter" idx="1"/>
          </p:nvPr>
        </p:nvPicPr>
        <p:blipFill>
          <a:blip r:embed="rId2" cstate="print"/>
          <a:srcRect/>
          <a:stretch>
            <a:fillRect/>
          </a:stretch>
        </p:blipFill>
        <p:spPr bwMode="auto">
          <a:xfrm>
            <a:off x="1695384" y="1600200"/>
            <a:ext cx="5988182" cy="4495800"/>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13</a:t>
            </a:fld>
            <a:endParaRPr lang="en-US" dirty="0"/>
          </a:p>
        </p:txBody>
      </p:sp>
    </p:spTree>
    <p:extLst>
      <p:ext uri="{BB962C8B-B14F-4D97-AF65-F5344CB8AC3E}">
        <p14:creationId xmlns:p14="http://schemas.microsoft.com/office/powerpoint/2010/main" val="3997179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12775" y="228600"/>
            <a:ext cx="8153400" cy="990600"/>
          </a:xfrm>
        </p:spPr>
        <p:txBody>
          <a:bodyPr>
            <a:normAutofit fontScale="90000"/>
          </a:bodyPr>
          <a:lstStyle/>
          <a:p>
            <a:r>
              <a:rPr lang="en-US" altLang="en-US" sz="3600" b="1" dirty="0" smtClean="0">
                <a:latin typeface="Arial" panose="020B0604020202020204" pitchFamily="34" charset="0"/>
                <a:cs typeface="Arial" panose="020B0604020202020204" pitchFamily="34" charset="0"/>
              </a:rPr>
              <a:t>Circumstantial Evidence of </a:t>
            </a:r>
            <a:r>
              <a:rPr lang="en-US" altLang="en-US" sz="3600" b="1" dirty="0" smtClean="0">
                <a:solidFill>
                  <a:schemeClr val="accent2">
                    <a:lumMod val="75000"/>
                  </a:schemeClr>
                </a:solidFill>
                <a:latin typeface="Arial" panose="020B0604020202020204" pitchFamily="34" charset="0"/>
                <a:cs typeface="Arial" panose="020B0604020202020204" pitchFamily="34" charset="0"/>
              </a:rPr>
              <a:t>Willfulness</a:t>
            </a:r>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320040" indent="-320040" fontAlgn="auto">
              <a:spcAft>
                <a:spcPts val="0"/>
              </a:spcAft>
              <a:buFont typeface="Wingdings"/>
              <a:buChar char=""/>
              <a:defRPr/>
            </a:pPr>
            <a:r>
              <a:rPr lang="en-US" dirty="0" smtClean="0"/>
              <a:t>a/k/a “Badges of fraud”</a:t>
            </a:r>
          </a:p>
          <a:p>
            <a:pPr marL="640080" lvl="1" indent="-274320" fontAlgn="auto">
              <a:spcAft>
                <a:spcPts val="0"/>
              </a:spcAft>
              <a:buFont typeface="Wingdings 2"/>
              <a:buChar char=""/>
              <a:defRPr/>
            </a:pPr>
            <a:r>
              <a:rPr lang="en-US" dirty="0" smtClean="0"/>
              <a:t>Repeated failure to report income or pay tax</a:t>
            </a:r>
          </a:p>
          <a:p>
            <a:pPr lvl="2" indent="-274320">
              <a:buFont typeface="Wingdings 2"/>
              <a:buChar char=""/>
              <a:defRPr/>
            </a:pPr>
            <a:r>
              <a:rPr lang="en-US" dirty="0" smtClean="0"/>
              <a:t>Serial “mistakes”</a:t>
            </a:r>
          </a:p>
          <a:p>
            <a:pPr marL="640080" lvl="1" indent="-274320" fontAlgn="auto">
              <a:spcAft>
                <a:spcPts val="0"/>
              </a:spcAft>
              <a:buFont typeface="Wingdings 2"/>
              <a:buChar char=""/>
              <a:defRPr/>
            </a:pPr>
            <a:r>
              <a:rPr lang="en-US" dirty="0" smtClean="0"/>
              <a:t>Attempts to confuse, conceal or “overly advocate”</a:t>
            </a:r>
          </a:p>
          <a:p>
            <a:pPr lvl="2" indent="-274320">
              <a:buFont typeface="Wingdings 2"/>
              <a:buChar char=""/>
              <a:defRPr/>
            </a:pPr>
            <a:r>
              <a:rPr lang="en-US" dirty="0"/>
              <a:t>False invoices or other </a:t>
            </a:r>
            <a:r>
              <a:rPr lang="en-US" dirty="0" smtClean="0"/>
              <a:t>documents</a:t>
            </a:r>
          </a:p>
          <a:p>
            <a:pPr lvl="2" indent="-274320">
              <a:buFont typeface="Wingdings 2"/>
              <a:buChar char=""/>
              <a:defRPr/>
            </a:pPr>
            <a:r>
              <a:rPr lang="en-US" dirty="0" smtClean="0"/>
              <a:t>Destruction of records</a:t>
            </a:r>
          </a:p>
          <a:p>
            <a:pPr lvl="2" indent="-274320">
              <a:buFont typeface="Wingdings 2"/>
              <a:buChar char=""/>
              <a:defRPr/>
            </a:pPr>
            <a:r>
              <a:rPr lang="en-US" dirty="0"/>
              <a:t>Failure to produce damaging documents or </a:t>
            </a:r>
            <a:r>
              <a:rPr lang="en-US" dirty="0" smtClean="0"/>
              <a:t>information</a:t>
            </a:r>
          </a:p>
          <a:p>
            <a:pPr lvl="2" indent="-274320">
              <a:buFont typeface="Wingdings 2"/>
              <a:buChar char=""/>
              <a:defRPr/>
            </a:pPr>
            <a:r>
              <a:rPr lang="en-US" dirty="0" smtClean="0"/>
              <a:t>Overly complex structures or arrangement with no legitimate business purpose</a:t>
            </a:r>
          </a:p>
          <a:p>
            <a:pPr lvl="2" indent="-274320">
              <a:buFont typeface="Wingdings 2"/>
              <a:buChar char=""/>
              <a:defRPr/>
            </a:pPr>
            <a:r>
              <a:rPr lang="en-US" dirty="0"/>
              <a:t>Off-books bank </a:t>
            </a:r>
            <a:r>
              <a:rPr lang="en-US" dirty="0" smtClean="0"/>
              <a:t>accounts</a:t>
            </a:r>
          </a:p>
          <a:p>
            <a:pPr lvl="2" indent="-274320">
              <a:buFont typeface="Wingdings 2"/>
              <a:buChar char=""/>
              <a:defRPr/>
            </a:pPr>
            <a:r>
              <a:rPr lang="en-US" dirty="0" smtClean="0"/>
              <a:t>Use of pseudonyms or fake names</a:t>
            </a:r>
          </a:p>
          <a:p>
            <a:pPr lvl="2">
              <a:defRPr/>
            </a:pPr>
            <a:r>
              <a:rPr lang="en-US" dirty="0"/>
              <a:t>Lying or excessive delaying during an </a:t>
            </a:r>
            <a:r>
              <a:rPr lang="en-US" dirty="0" smtClean="0"/>
              <a:t>audit</a:t>
            </a:r>
          </a:p>
          <a:p>
            <a:pPr>
              <a:defRPr/>
            </a:pPr>
            <a:r>
              <a:rPr lang="en-US" dirty="0" smtClean="0"/>
              <a:t>Admissions</a:t>
            </a:r>
          </a:p>
          <a:p>
            <a:pPr lvl="1" indent="-320040">
              <a:buFont typeface="Wingdings"/>
              <a:buChar char=""/>
              <a:defRPr/>
            </a:pPr>
            <a:r>
              <a:rPr lang="en-US" dirty="0"/>
              <a:t>Double set of </a:t>
            </a:r>
            <a:r>
              <a:rPr lang="en-US" dirty="0" smtClean="0"/>
              <a:t>books</a:t>
            </a:r>
            <a:endParaRPr lang="en-US" dirty="0"/>
          </a:p>
          <a:p>
            <a:pPr lvl="1" indent="-320040">
              <a:buFont typeface="Wingdings"/>
              <a:buChar char=""/>
              <a:defRPr/>
            </a:pPr>
            <a:r>
              <a:rPr lang="en-US" dirty="0"/>
              <a:t>Incriminating e-mails, notes or statements to </a:t>
            </a:r>
            <a:r>
              <a:rPr lang="en-US" dirty="0" smtClean="0"/>
              <a:t>witnesses</a:t>
            </a:r>
          </a:p>
          <a:p>
            <a:pPr marL="640080" lvl="2" indent="0">
              <a:buNone/>
              <a:defRPr/>
            </a:pPr>
            <a:endParaRPr lang="en-US" dirty="0" smtClean="0"/>
          </a:p>
        </p:txBody>
      </p:sp>
      <p:sp>
        <p:nvSpPr>
          <p:cNvPr id="48132" name="TextBox 4"/>
          <p:cNvSpPr txBox="1">
            <a:spLocks noChangeArrowheads="1"/>
          </p:cNvSpPr>
          <p:nvPr/>
        </p:nvSpPr>
        <p:spPr bwMode="auto">
          <a:xfrm>
            <a:off x="8664575" y="648811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a:defRPr>
            </a:lvl1pPr>
            <a:lvl2pPr marL="742950" indent="-285750">
              <a:defRPr>
                <a:solidFill>
                  <a:schemeClr val="tx1"/>
                </a:solidFill>
                <a:latin typeface="Tw Cen MT"/>
              </a:defRPr>
            </a:lvl2pPr>
            <a:lvl3pPr marL="1143000" indent="-228600">
              <a:defRPr>
                <a:solidFill>
                  <a:schemeClr val="tx1"/>
                </a:solidFill>
                <a:latin typeface="Tw Cen MT"/>
              </a:defRPr>
            </a:lvl3pPr>
            <a:lvl4pPr marL="1600200" indent="-228600">
              <a:defRPr>
                <a:solidFill>
                  <a:schemeClr val="tx1"/>
                </a:solidFill>
                <a:latin typeface="Tw Cen MT"/>
              </a:defRPr>
            </a:lvl4pPr>
            <a:lvl5pPr marL="2057400" indent="-228600">
              <a:defRPr>
                <a:solidFill>
                  <a:schemeClr val="tx1"/>
                </a:solidFill>
                <a:latin typeface="Tw Cen MT"/>
              </a:defRPr>
            </a:lvl5pPr>
            <a:lvl6pPr marL="2514600" indent="-228600" fontAlgn="base">
              <a:spcBef>
                <a:spcPct val="0"/>
              </a:spcBef>
              <a:spcAft>
                <a:spcPct val="0"/>
              </a:spcAft>
              <a:defRPr>
                <a:solidFill>
                  <a:schemeClr val="tx1"/>
                </a:solidFill>
                <a:latin typeface="Tw Cen MT"/>
              </a:defRPr>
            </a:lvl6pPr>
            <a:lvl7pPr marL="2971800" indent="-228600" fontAlgn="base">
              <a:spcBef>
                <a:spcPct val="0"/>
              </a:spcBef>
              <a:spcAft>
                <a:spcPct val="0"/>
              </a:spcAft>
              <a:defRPr>
                <a:solidFill>
                  <a:schemeClr val="tx1"/>
                </a:solidFill>
                <a:latin typeface="Tw Cen MT"/>
              </a:defRPr>
            </a:lvl7pPr>
            <a:lvl8pPr marL="3429000" indent="-228600" fontAlgn="base">
              <a:spcBef>
                <a:spcPct val="0"/>
              </a:spcBef>
              <a:spcAft>
                <a:spcPct val="0"/>
              </a:spcAft>
              <a:defRPr>
                <a:solidFill>
                  <a:schemeClr val="tx1"/>
                </a:solidFill>
                <a:latin typeface="Tw Cen MT"/>
              </a:defRPr>
            </a:lvl8pPr>
            <a:lvl9pPr marL="3886200" indent="-228600" fontAlgn="base">
              <a:spcBef>
                <a:spcPct val="0"/>
              </a:spcBef>
              <a:spcAft>
                <a:spcPct val="0"/>
              </a:spcAft>
              <a:defRPr>
                <a:solidFill>
                  <a:schemeClr val="tx1"/>
                </a:solidFill>
                <a:latin typeface="Tw Cen MT"/>
              </a:defRPr>
            </a:lvl9pPr>
          </a:lstStyle>
          <a:p>
            <a:pPr eaLnBrk="1" hangingPunct="1"/>
            <a:r>
              <a:rPr lang="en-US" altLang="en-US" dirty="0"/>
              <a:t>31</a:t>
            </a:r>
          </a:p>
        </p:txBody>
      </p:sp>
      <p:sp>
        <p:nvSpPr>
          <p:cNvPr id="2" name="Slide Number Placeholder 1"/>
          <p:cNvSpPr>
            <a:spLocks noGrp="1"/>
          </p:cNvSpPr>
          <p:nvPr>
            <p:ph type="sldNum" sz="quarter" idx="12"/>
          </p:nvPr>
        </p:nvSpPr>
        <p:spPr/>
        <p:txBody>
          <a:bodyPr>
            <a:normAutofit fontScale="85000" lnSpcReduction="20000"/>
          </a:bodyPr>
          <a:lstStyle/>
          <a:p>
            <a:fld id="{C7AD622C-0FC9-4024-A07C-5089A2D95FBF}" type="slidenum">
              <a:rPr lang="en-US" smtClean="0"/>
              <a:pPr/>
              <a:t>14</a:t>
            </a:fld>
            <a:endParaRPr lang="en-US" dirty="0"/>
          </a:p>
        </p:txBody>
      </p:sp>
    </p:spTree>
    <p:extLst>
      <p:ext uri="{BB962C8B-B14F-4D97-AF65-F5344CB8AC3E}">
        <p14:creationId xmlns:p14="http://schemas.microsoft.com/office/powerpoint/2010/main" val="1397369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Willful Blindness</a:t>
            </a:r>
            <a:endParaRPr lang="en-US" b="1" dirty="0">
              <a:solidFill>
                <a:schemeClr val="accent2">
                  <a:lumMod val="75000"/>
                </a:schemeClr>
              </a:solidFill>
            </a:endParaRPr>
          </a:p>
        </p:txBody>
      </p:sp>
      <p:sp>
        <p:nvSpPr>
          <p:cNvPr id="4" name="Content Placeholder 3"/>
          <p:cNvSpPr>
            <a:spLocks noGrp="1"/>
          </p:cNvSpPr>
          <p:nvPr>
            <p:ph sz="quarter" idx="1"/>
          </p:nvPr>
        </p:nvSpPr>
        <p:spPr/>
        <p:txBody>
          <a:bodyPr/>
          <a:lstStyle/>
          <a:p>
            <a:endParaRPr lang="en-US" dirty="0"/>
          </a:p>
        </p:txBody>
      </p:sp>
      <p:pic>
        <p:nvPicPr>
          <p:cNvPr id="6146" name="Picture 2" descr="H:\my docs\download.jpg"/>
          <p:cNvPicPr>
            <a:picLocks noChangeAspect="1" noChangeArrowheads="1"/>
          </p:cNvPicPr>
          <p:nvPr/>
        </p:nvPicPr>
        <p:blipFill>
          <a:blip r:embed="rId2" cstate="print"/>
          <a:srcRect/>
          <a:stretch>
            <a:fillRect/>
          </a:stretch>
        </p:blipFill>
        <p:spPr bwMode="auto">
          <a:xfrm>
            <a:off x="280555" y="1254797"/>
            <a:ext cx="7644245" cy="4688803"/>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15</a:t>
            </a:fld>
            <a:endParaRPr lang="en-US" dirty="0"/>
          </a:p>
        </p:txBody>
      </p:sp>
    </p:spTree>
    <p:extLst>
      <p:ext uri="{BB962C8B-B14F-4D97-AF65-F5344CB8AC3E}">
        <p14:creationId xmlns:p14="http://schemas.microsoft.com/office/powerpoint/2010/main" val="3949000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 Didn’t Know I Had To Report </a:t>
            </a:r>
            <a:r>
              <a:rPr lang="en-US" b="1" dirty="0" smtClean="0"/>
              <a:t>That! </a:t>
            </a:r>
            <a:endParaRPr lang="en-US" b="1" dirty="0"/>
          </a:p>
        </p:txBody>
      </p:sp>
      <p:sp>
        <p:nvSpPr>
          <p:cNvPr id="4" name="Content Placeholder 3"/>
          <p:cNvSpPr>
            <a:spLocks noGrp="1"/>
          </p:cNvSpPr>
          <p:nvPr>
            <p:ph sz="quarter" idx="1"/>
          </p:nvPr>
        </p:nvSpPr>
        <p:spPr/>
        <p:txBody>
          <a:bodyPr/>
          <a:lstStyle/>
          <a:p>
            <a:endParaRPr lang="en-US" dirty="0"/>
          </a:p>
        </p:txBody>
      </p:sp>
      <p:pic>
        <p:nvPicPr>
          <p:cNvPr id="7170" name="Picture 2" descr="H:\my docs\998604_10200698834007491_1640615016_n.jpg"/>
          <p:cNvPicPr>
            <a:picLocks noChangeAspect="1" noChangeArrowheads="1"/>
          </p:cNvPicPr>
          <p:nvPr/>
        </p:nvPicPr>
        <p:blipFill>
          <a:blip r:embed="rId2" cstate="print"/>
          <a:srcRect/>
          <a:stretch>
            <a:fillRect/>
          </a:stretch>
        </p:blipFill>
        <p:spPr bwMode="auto">
          <a:xfrm>
            <a:off x="508681" y="1500323"/>
            <a:ext cx="7263720" cy="4519477"/>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16</a:t>
            </a:fld>
            <a:endParaRPr lang="en-US" dirty="0"/>
          </a:p>
        </p:txBody>
      </p:sp>
    </p:spTree>
    <p:extLst>
      <p:ext uri="{BB962C8B-B14F-4D97-AF65-F5344CB8AC3E}">
        <p14:creationId xmlns:p14="http://schemas.microsoft.com/office/powerpoint/2010/main" val="2893449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 Courts Apply </a:t>
            </a:r>
            <a:r>
              <a:rPr lang="en-US" b="1" dirty="0" smtClean="0">
                <a:solidFill>
                  <a:schemeClr val="accent2">
                    <a:lumMod val="75000"/>
                  </a:schemeClr>
                </a:solidFill>
              </a:rPr>
              <a:t>Willful Blindness</a:t>
            </a:r>
            <a:r>
              <a:rPr lang="en-US" b="1" dirty="0" smtClean="0"/>
              <a:t>? </a:t>
            </a:r>
            <a:endParaRPr lang="en-US" b="1" dirty="0"/>
          </a:p>
        </p:txBody>
      </p:sp>
      <p:sp>
        <p:nvSpPr>
          <p:cNvPr id="4" name="Content Placeholder 3"/>
          <p:cNvSpPr>
            <a:spLocks noGrp="1"/>
          </p:cNvSpPr>
          <p:nvPr>
            <p:ph sz="quarter" idx="1"/>
          </p:nvPr>
        </p:nvSpPr>
        <p:spPr/>
        <p:txBody>
          <a:bodyPr>
            <a:normAutofit fontScale="25000" lnSpcReduction="20000"/>
          </a:bodyPr>
          <a:lstStyle/>
          <a:p>
            <a:r>
              <a:rPr lang="en-US" sz="6400" dirty="0"/>
              <a:t>Deliberate ignorance and positive knowledge are equally culpable if the person us aware of the “</a:t>
            </a:r>
            <a:r>
              <a:rPr lang="en-US" sz="6400" i="1" dirty="0"/>
              <a:t>high probability of the existence of the fact in question</a:t>
            </a:r>
            <a:r>
              <a:rPr lang="en-US" sz="6400" dirty="0"/>
              <a:t>.”</a:t>
            </a:r>
          </a:p>
          <a:p>
            <a:r>
              <a:rPr lang="en-US" sz="6400" i="1" dirty="0"/>
              <a:t>United States v. </a:t>
            </a:r>
            <a:r>
              <a:rPr lang="en-US" sz="6400" i="1" dirty="0" smtClean="0"/>
              <a:t>Stadtmauer, </a:t>
            </a:r>
            <a:r>
              <a:rPr lang="en-US" sz="6400" dirty="0" smtClean="0"/>
              <a:t>620 </a:t>
            </a:r>
            <a:r>
              <a:rPr lang="en-US" sz="6400" dirty="0"/>
              <a:t>F.3d 238 (3d Cir. 2010). </a:t>
            </a:r>
            <a:r>
              <a:rPr lang="en-US" sz="6400" i="1" dirty="0" smtClean="0"/>
              <a:t>-  </a:t>
            </a:r>
            <a:r>
              <a:rPr lang="en-US" sz="6400" dirty="0" smtClean="0"/>
              <a:t>The </a:t>
            </a:r>
            <a:r>
              <a:rPr lang="en-US" sz="6400" dirty="0"/>
              <a:t>Court held that the government need not present direct evidence of conscious avoidance to justify a willful blindness instruction.  Although the defendant spent very little time reviewing the tax returns prepared by the accountants, there was sufficient evidence to justify the willful blindness charge because the defendant was intimately involved with the operations of the partnerships and was aware of how the partnerships characterized capital expenditures, charitable contributions, gift and entertainment expenses, and “non-property” expenses in the general ledger and financial statements.</a:t>
            </a:r>
          </a:p>
          <a:p>
            <a:r>
              <a:rPr lang="en-US" sz="6400" i="1" dirty="0"/>
              <a:t>United States v. </a:t>
            </a:r>
            <a:r>
              <a:rPr lang="en-US" sz="6400" i="1" dirty="0" smtClean="0"/>
              <a:t>Williams, </a:t>
            </a:r>
            <a:r>
              <a:rPr lang="en-US" sz="6400" dirty="0" smtClean="0"/>
              <a:t>489 </a:t>
            </a:r>
            <a:r>
              <a:rPr lang="en-US" sz="6400" dirty="0"/>
              <a:t>Fed. Appx. 655 (4th Cir. 2012) </a:t>
            </a:r>
            <a:r>
              <a:rPr lang="en-US" sz="6400" i="1" dirty="0" smtClean="0"/>
              <a:t> </a:t>
            </a:r>
            <a:r>
              <a:rPr lang="en-US" sz="6400" i="1" dirty="0"/>
              <a:t>-  </a:t>
            </a:r>
            <a:r>
              <a:rPr lang="en-US" sz="6400" dirty="0"/>
              <a:t>Taxpayer checked “no” on his tax return as to whether he had an interest in a foreign bank account even though he did have such an interest.  Williams argued that he never looked at the language of the return and made sure the accountant’s numbers on the tax return were correct.  The court held that a person who signs a tax return has constructive knowledge of its contents and Williams’s signature was </a:t>
            </a:r>
            <a:r>
              <a:rPr lang="en-US" sz="6400" i="1" dirty="0"/>
              <a:t>prima facie</a:t>
            </a:r>
            <a:r>
              <a:rPr lang="en-US" sz="6400" dirty="0"/>
              <a:t> evidence that he knew the contents of the return. </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7AD622C-0FC9-4024-A07C-5089A2D95FBF}" type="slidenum">
              <a:rPr lang="en-US" smtClean="0"/>
              <a:pPr/>
              <a:t>17</a:t>
            </a:fld>
            <a:endParaRPr lang="en-US" dirty="0"/>
          </a:p>
        </p:txBody>
      </p:sp>
    </p:spTree>
    <p:extLst>
      <p:ext uri="{BB962C8B-B14F-4D97-AF65-F5344CB8AC3E}">
        <p14:creationId xmlns:p14="http://schemas.microsoft.com/office/powerpoint/2010/main" val="73444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
            <a:ext cx="8457520" cy="1272221"/>
          </a:xfrm>
        </p:spPr>
        <p:txBody>
          <a:bodyPr>
            <a:normAutofit/>
          </a:bodyPr>
          <a:lstStyle/>
          <a:p>
            <a:r>
              <a:rPr lang="en-US" sz="3500" b="1" dirty="0" smtClean="0">
                <a:solidFill>
                  <a:schemeClr val="tx2">
                    <a:lumMod val="75000"/>
                  </a:schemeClr>
                </a:solidFill>
                <a:latin typeface="Georgia" pitchFamily="18" charset="0"/>
              </a:rPr>
              <a:t>Broad Scope </a:t>
            </a:r>
            <a:r>
              <a:rPr lang="en-US" sz="3500" b="1" dirty="0" smtClean="0">
                <a:solidFill>
                  <a:schemeClr val="tx2">
                    <a:lumMod val="75000"/>
                  </a:schemeClr>
                </a:solidFill>
                <a:latin typeface="Georgia" pitchFamily="18" charset="0"/>
              </a:rPr>
              <a:t>of Potential Criminal </a:t>
            </a:r>
            <a:r>
              <a:rPr lang="en-US" sz="3500" b="1" dirty="0" smtClean="0">
                <a:solidFill>
                  <a:schemeClr val="tx2">
                    <a:lumMod val="75000"/>
                  </a:schemeClr>
                </a:solidFill>
                <a:latin typeface="Georgia" pitchFamily="18" charset="0"/>
              </a:rPr>
              <a:t>Liability!</a:t>
            </a:r>
            <a:endParaRPr lang="en-US" sz="3500" b="1" dirty="0">
              <a:solidFill>
                <a:schemeClr val="tx2">
                  <a:lumMod val="75000"/>
                </a:schemeClr>
              </a:solidFill>
              <a:latin typeface="Georgia"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fld id="{C7AD622C-0FC9-4024-A07C-5089A2D95FBF}" type="slidenum">
              <a:rPr lang="en-US" smtClean="0">
                <a:latin typeface="Georgia" pitchFamily="18" charset="0"/>
              </a:rPr>
              <a:pPr/>
              <a:t>18</a:t>
            </a:fld>
            <a:endParaRPr lang="en-US" dirty="0">
              <a:latin typeface="Georgia" pitchFamily="18" charset="0"/>
            </a:endParaRPr>
          </a:p>
        </p:txBody>
      </p:sp>
      <p:pic>
        <p:nvPicPr>
          <p:cNvPr id="4" name="Content Placeholder 3" descr="aicpa consipracy theory alert iage.jp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42076" t="-1" r="-44147" b="-3431"/>
          <a:stretch/>
        </p:blipFill>
        <p:spPr>
          <a:xfrm>
            <a:off x="533400" y="2226366"/>
            <a:ext cx="7857067" cy="3359426"/>
          </a:xfrm>
        </p:spPr>
      </p:pic>
    </p:spTree>
    <p:extLst>
      <p:ext uri="{BB962C8B-B14F-4D97-AF65-F5344CB8AC3E}">
        <p14:creationId xmlns:p14="http://schemas.microsoft.com/office/powerpoint/2010/main" val="1291917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790844" cy="990600"/>
          </a:xfrm>
        </p:spPr>
        <p:txBody>
          <a:bodyPr>
            <a:noAutofit/>
          </a:bodyPr>
          <a:lstStyle/>
          <a:p>
            <a:r>
              <a:rPr lang="en-US" sz="3500" b="1" dirty="0" smtClean="0">
                <a:solidFill>
                  <a:schemeClr val="tx2">
                    <a:lumMod val="75000"/>
                  </a:schemeClr>
                </a:solidFill>
                <a:latin typeface="Georgia" panose="02040502050405020303" pitchFamily="18" charset="0"/>
              </a:rPr>
              <a:t>Who Can be Included in a Potential Conspiracy? </a:t>
            </a:r>
            <a:r>
              <a:rPr lang="en-US" sz="3500" dirty="0" smtClean="0">
                <a:latin typeface="Georgia" panose="02040502050405020303" pitchFamily="18" charset="0"/>
              </a:rPr>
              <a:t>	</a:t>
            </a:r>
            <a:endParaRPr lang="en-US" sz="3500" dirty="0">
              <a:latin typeface="Georgia" panose="02040502050405020303" pitchFamily="18" charset="0"/>
            </a:endParaRPr>
          </a:p>
        </p:txBody>
      </p:sp>
      <p:sp>
        <p:nvSpPr>
          <p:cNvPr id="5" name="Slide Number Placeholder 4"/>
          <p:cNvSpPr>
            <a:spLocks noGrp="1"/>
          </p:cNvSpPr>
          <p:nvPr>
            <p:ph type="sldNum" sz="quarter" idx="12"/>
          </p:nvPr>
        </p:nvSpPr>
        <p:spPr/>
        <p:txBody>
          <a:bodyPr>
            <a:normAutofit fontScale="85000" lnSpcReduction="20000"/>
          </a:bodyPr>
          <a:lstStyle/>
          <a:p>
            <a:fld id="{C7AD622C-0FC9-4024-A07C-5089A2D95FBF}" type="slidenum">
              <a:rPr lang="en-US" smtClean="0">
                <a:latin typeface="Georgia" pitchFamily="18" charset="0"/>
              </a:rPr>
              <a:pPr/>
              <a:t>19</a:t>
            </a:fld>
            <a:endParaRPr lang="en-US" dirty="0">
              <a:latin typeface="Georgia" pitchFamily="18" charset="0"/>
            </a:endParaRPr>
          </a:p>
        </p:txBody>
      </p:sp>
      <p:sp>
        <p:nvSpPr>
          <p:cNvPr id="3" name="Content Placeholder 2"/>
          <p:cNvSpPr>
            <a:spLocks noGrp="1"/>
          </p:cNvSpPr>
          <p:nvPr>
            <p:ph sz="quarter" idx="1"/>
          </p:nvPr>
        </p:nvSpPr>
        <p:spPr>
          <a:xfrm>
            <a:off x="612648" y="1600200"/>
            <a:ext cx="8153400" cy="4800600"/>
          </a:xfrm>
        </p:spPr>
        <p:txBody>
          <a:bodyPr>
            <a:normAutofit/>
          </a:bodyPr>
          <a:lstStyle/>
          <a:p>
            <a:r>
              <a:rPr lang="en-US" sz="2400" dirty="0" smtClean="0">
                <a:solidFill>
                  <a:schemeClr val="bg2">
                    <a:lumMod val="10000"/>
                  </a:schemeClr>
                </a:solidFill>
                <a:latin typeface="Georgia" pitchFamily="18" charset="0"/>
              </a:rPr>
              <a:t>Participating in a phone call or sending an e-mail that is in furtherance of a plan to impair or impede the IRS</a:t>
            </a:r>
          </a:p>
          <a:p>
            <a:r>
              <a:rPr lang="en-US" sz="2400" dirty="0" smtClean="0">
                <a:solidFill>
                  <a:schemeClr val="bg2">
                    <a:lumMod val="10000"/>
                  </a:schemeClr>
                </a:solidFill>
                <a:latin typeface="Georgia" pitchFamily="18" charset="0"/>
              </a:rPr>
              <a:t>Providing comments on </a:t>
            </a:r>
            <a:r>
              <a:rPr lang="en-US" sz="2400" dirty="0" smtClean="0">
                <a:solidFill>
                  <a:schemeClr val="bg2">
                    <a:lumMod val="10000"/>
                  </a:schemeClr>
                </a:solidFill>
                <a:latin typeface="Georgia" pitchFamily="18" charset="0"/>
              </a:rPr>
              <a:t>a letter </a:t>
            </a:r>
            <a:r>
              <a:rPr lang="en-US" sz="2400" dirty="0" smtClean="0">
                <a:solidFill>
                  <a:schemeClr val="bg2">
                    <a:lumMod val="10000"/>
                  </a:schemeClr>
                </a:solidFill>
                <a:latin typeface="Georgia" pitchFamily="18" charset="0"/>
              </a:rPr>
              <a:t>that later turns out to contain </a:t>
            </a:r>
            <a:r>
              <a:rPr lang="en-US" sz="2400" dirty="0" smtClean="0">
                <a:solidFill>
                  <a:schemeClr val="bg2">
                    <a:lumMod val="10000"/>
                  </a:schemeClr>
                </a:solidFill>
                <a:latin typeface="Georgia" pitchFamily="18" charset="0"/>
              </a:rPr>
              <a:t>a false statement</a:t>
            </a:r>
            <a:endParaRPr lang="en-US" sz="2400" dirty="0" smtClean="0">
              <a:solidFill>
                <a:schemeClr val="bg2">
                  <a:lumMod val="10000"/>
                </a:schemeClr>
              </a:solidFill>
              <a:latin typeface="Georgia" pitchFamily="18" charset="0"/>
            </a:endParaRPr>
          </a:p>
          <a:p>
            <a:r>
              <a:rPr lang="en-US" sz="2400" dirty="0" smtClean="0">
                <a:solidFill>
                  <a:schemeClr val="bg2">
                    <a:lumMod val="10000"/>
                  </a:schemeClr>
                </a:solidFill>
                <a:latin typeface="Georgia" pitchFamily="18" charset="0"/>
              </a:rPr>
              <a:t>Distributing documents during a meeting </a:t>
            </a:r>
            <a:r>
              <a:rPr lang="en-US" sz="2400" dirty="0" smtClean="0">
                <a:solidFill>
                  <a:schemeClr val="bg2">
                    <a:lumMod val="10000"/>
                  </a:schemeClr>
                </a:solidFill>
                <a:latin typeface="Georgia" pitchFamily="18" charset="0"/>
              </a:rPr>
              <a:t>and </a:t>
            </a:r>
            <a:r>
              <a:rPr lang="en-US" sz="2400" dirty="0" smtClean="0">
                <a:solidFill>
                  <a:schemeClr val="bg2">
                    <a:lumMod val="10000"/>
                  </a:schemeClr>
                </a:solidFill>
                <a:latin typeface="Georgia" pitchFamily="18" charset="0"/>
              </a:rPr>
              <a:t>then taking them back so that the IRS won’t get </a:t>
            </a:r>
            <a:r>
              <a:rPr lang="en-US" sz="2400" dirty="0" smtClean="0">
                <a:solidFill>
                  <a:schemeClr val="bg2">
                    <a:lumMod val="10000"/>
                  </a:schemeClr>
                </a:solidFill>
                <a:latin typeface="Georgia" pitchFamily="18" charset="0"/>
              </a:rPr>
              <a:t>them in an audit </a:t>
            </a:r>
            <a:endParaRPr lang="en-US" sz="2400" dirty="0" smtClean="0">
              <a:solidFill>
                <a:schemeClr val="bg2">
                  <a:lumMod val="10000"/>
                </a:schemeClr>
              </a:solidFill>
              <a:latin typeface="Georgia" pitchFamily="18" charset="0"/>
            </a:endParaRPr>
          </a:p>
          <a:p>
            <a:r>
              <a:rPr lang="en-US" sz="2400" dirty="0" smtClean="0">
                <a:solidFill>
                  <a:schemeClr val="bg2">
                    <a:lumMod val="10000"/>
                  </a:schemeClr>
                </a:solidFill>
                <a:latin typeface="Georgia" pitchFamily="18" charset="0"/>
              </a:rPr>
              <a:t>Making arguments about </a:t>
            </a:r>
            <a:r>
              <a:rPr lang="en-US" sz="2400" dirty="0" smtClean="0">
                <a:solidFill>
                  <a:schemeClr val="bg2">
                    <a:lumMod val="10000"/>
                  </a:schemeClr>
                </a:solidFill>
                <a:latin typeface="Georgia" pitchFamily="18" charset="0"/>
              </a:rPr>
              <a:t>the purpose for a transaction or </a:t>
            </a:r>
            <a:r>
              <a:rPr lang="en-US" sz="2400" dirty="0" smtClean="0">
                <a:solidFill>
                  <a:schemeClr val="bg2">
                    <a:lumMod val="10000"/>
                  </a:schemeClr>
                </a:solidFill>
                <a:latin typeface="Georgia" pitchFamily="18" charset="0"/>
              </a:rPr>
              <a:t>some other fact during an audit if it later turns out that the fact was not </a:t>
            </a:r>
            <a:r>
              <a:rPr lang="en-US" sz="2400" dirty="0" smtClean="0">
                <a:solidFill>
                  <a:schemeClr val="bg2">
                    <a:lumMod val="10000"/>
                  </a:schemeClr>
                </a:solidFill>
                <a:latin typeface="Georgia" pitchFamily="18" charset="0"/>
              </a:rPr>
              <a:t>true</a:t>
            </a:r>
            <a:endParaRPr lang="en-US" sz="2400" dirty="0" smtClean="0">
              <a:solidFill>
                <a:schemeClr val="bg2">
                  <a:lumMod val="10000"/>
                </a:schemeClr>
              </a:solidFill>
              <a:latin typeface="Georgia" pitchFamily="18" charset="0"/>
            </a:endParaRPr>
          </a:p>
          <a:p>
            <a:pPr>
              <a:buNone/>
            </a:pPr>
            <a:endParaRPr lang="en-US" sz="2400" dirty="0" smtClean="0">
              <a:solidFill>
                <a:schemeClr val="bg2">
                  <a:lumMod val="10000"/>
                </a:schemeClr>
              </a:solidFill>
              <a:latin typeface="Georgia" pitchFamily="18" charset="0"/>
            </a:endParaRPr>
          </a:p>
        </p:txBody>
      </p:sp>
    </p:spTree>
    <p:extLst>
      <p:ext uri="{BB962C8B-B14F-4D97-AF65-F5344CB8AC3E}">
        <p14:creationId xmlns:p14="http://schemas.microsoft.com/office/powerpoint/2010/main" val="1751796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Situations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2</a:t>
            </a:fld>
            <a:endParaRPr lang="en-US" dirty="0"/>
          </a:p>
        </p:txBody>
      </p:sp>
      <p:sp>
        <p:nvSpPr>
          <p:cNvPr id="4" name="Content Placeholder 3"/>
          <p:cNvSpPr>
            <a:spLocks noGrp="1"/>
          </p:cNvSpPr>
          <p:nvPr>
            <p:ph sz="quarter" idx="1"/>
          </p:nvPr>
        </p:nvSpPr>
        <p:spPr/>
        <p:txBody>
          <a:bodyPr>
            <a:normAutofit fontScale="62500" lnSpcReduction="20000"/>
          </a:bodyPr>
          <a:lstStyle/>
          <a:p>
            <a:r>
              <a:rPr lang="en-US" dirty="0"/>
              <a:t>You are an executive director of a non-profit (charity/religious </a:t>
            </a:r>
            <a:r>
              <a:rPr lang="en-US" dirty="0" smtClean="0"/>
              <a:t>school/synagogue) </a:t>
            </a:r>
            <a:r>
              <a:rPr lang="en-US" dirty="0"/>
              <a:t>and someone approaches you with the following:</a:t>
            </a:r>
          </a:p>
          <a:p>
            <a:pPr lvl="1"/>
            <a:r>
              <a:rPr lang="en-US" dirty="0"/>
              <a:t>I would like to make </a:t>
            </a:r>
            <a:r>
              <a:rPr lang="en-US" dirty="0" smtClean="0"/>
              <a:t>a “</a:t>
            </a:r>
            <a:r>
              <a:rPr lang="en-US" dirty="0"/>
              <a:t>donation” and get a receipt for the full amount, but </a:t>
            </a:r>
            <a:r>
              <a:rPr lang="en-US" dirty="0" smtClean="0"/>
              <a:t>I want X% back in cash</a:t>
            </a:r>
          </a:p>
          <a:p>
            <a:pPr lvl="1"/>
            <a:r>
              <a:rPr lang="en-US" dirty="0" smtClean="0"/>
              <a:t>I would like to donate these rare coins but I need an acknowledgment showing a $50,000 value </a:t>
            </a:r>
            <a:endParaRPr lang="en-US" dirty="0"/>
          </a:p>
          <a:p>
            <a:pPr lvl="1"/>
            <a:r>
              <a:rPr lang="en-US" dirty="0"/>
              <a:t>I am being audited, and I need you to write a receipt for me claiming I made a </a:t>
            </a:r>
            <a:r>
              <a:rPr lang="en-US" dirty="0" smtClean="0"/>
              <a:t>donation of X to </a:t>
            </a:r>
            <a:r>
              <a:rPr lang="en-US" dirty="0"/>
              <a:t>your institution </a:t>
            </a:r>
            <a:r>
              <a:rPr lang="en-US" dirty="0" smtClean="0"/>
              <a:t>(even though that </a:t>
            </a:r>
            <a:r>
              <a:rPr lang="en-US" dirty="0"/>
              <a:t>never happened), </a:t>
            </a:r>
            <a:endParaRPr lang="en-US" dirty="0" smtClean="0"/>
          </a:p>
          <a:p>
            <a:pPr lvl="2"/>
            <a:r>
              <a:rPr lang="en-US" dirty="0" smtClean="0"/>
              <a:t>Or, </a:t>
            </a:r>
            <a:r>
              <a:rPr lang="en-US" dirty="0"/>
              <a:t>I will make the donation now, but I need you to date the receipt as if I made the donation </a:t>
            </a:r>
            <a:r>
              <a:rPr lang="en-US" dirty="0" smtClean="0"/>
              <a:t>in 2015</a:t>
            </a:r>
          </a:p>
          <a:p>
            <a:pPr lvl="1"/>
            <a:r>
              <a:rPr lang="en-US" dirty="0"/>
              <a:t>I have been a big donor to your institution and now I need a loan from your institution’s charity fund to make an elaborate wedding for my child. I may or may not end up paying it </a:t>
            </a:r>
            <a:r>
              <a:rPr lang="en-US" dirty="0" smtClean="0"/>
              <a:t>back</a:t>
            </a:r>
            <a:endParaRPr lang="en-US" dirty="0"/>
          </a:p>
          <a:p>
            <a:pPr lvl="1"/>
            <a:r>
              <a:rPr lang="en-US" dirty="0"/>
              <a:t>I would like you to accept this bag containing $20k in cash as a loan. I don’t need a receipt, but when I need </a:t>
            </a:r>
            <a:r>
              <a:rPr lang="en-US" dirty="0" smtClean="0"/>
              <a:t>money, </a:t>
            </a:r>
            <a:r>
              <a:rPr lang="en-US" dirty="0"/>
              <a:t>I need you to </a:t>
            </a:r>
            <a:r>
              <a:rPr lang="en-US" dirty="0" smtClean="0"/>
              <a:t>write a </a:t>
            </a:r>
            <a:r>
              <a:rPr lang="en-US" dirty="0"/>
              <a:t>check </a:t>
            </a:r>
            <a:r>
              <a:rPr lang="en-US" dirty="0" smtClean="0"/>
              <a:t>to me</a:t>
            </a:r>
            <a:endParaRPr lang="en-US" dirty="0"/>
          </a:p>
          <a:p>
            <a:pPr lvl="1"/>
            <a:r>
              <a:rPr lang="en-US" dirty="0"/>
              <a:t>I would like you to accept this double endorsed check as a donation, i.e. check written to someone else, who endorsed it to me, and now I am endorsing it to the institution. </a:t>
            </a:r>
            <a:r>
              <a:rPr lang="en-US" dirty="0" smtClean="0"/>
              <a:t>I may need a loan from you later </a:t>
            </a:r>
            <a:endParaRPr lang="en-US" dirty="0"/>
          </a:p>
          <a:p>
            <a:pPr lvl="1"/>
            <a:r>
              <a:rPr lang="en-US" dirty="0"/>
              <a:t>I would like you to cash this check for </a:t>
            </a:r>
            <a:r>
              <a:rPr lang="en-US" dirty="0" smtClean="0"/>
              <a:t>me </a:t>
            </a:r>
            <a:endParaRPr lang="en-US" dirty="0"/>
          </a:p>
          <a:p>
            <a:endParaRPr lang="en-US" dirty="0"/>
          </a:p>
        </p:txBody>
      </p:sp>
    </p:spTree>
    <p:extLst>
      <p:ext uri="{BB962C8B-B14F-4D97-AF65-F5344CB8AC3E}">
        <p14:creationId xmlns:p14="http://schemas.microsoft.com/office/powerpoint/2010/main" val="1152840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b="1" dirty="0" smtClean="0">
                <a:solidFill>
                  <a:schemeClr val="accent1">
                    <a:lumMod val="75000"/>
                  </a:schemeClr>
                </a:solidFill>
                <a:latin typeface="Georgia" pitchFamily="18" charset="0"/>
              </a:rPr>
              <a:t>QUESTIONS?</a:t>
            </a:r>
          </a:p>
        </p:txBody>
      </p:sp>
      <p:sp>
        <p:nvSpPr>
          <p:cNvPr id="6" name="Slide Number Placeholder 5"/>
          <p:cNvSpPr>
            <a:spLocks noGrp="1"/>
          </p:cNvSpPr>
          <p:nvPr>
            <p:ph type="sldNum" sz="quarter" idx="12"/>
          </p:nvPr>
        </p:nvSpPr>
        <p:spPr/>
        <p:txBody>
          <a:bodyPr>
            <a:normAutofit fontScale="85000" lnSpcReduction="20000"/>
          </a:bodyPr>
          <a:lstStyle/>
          <a:p>
            <a:fld id="{C7AD622C-0FC9-4024-A07C-5089A2D95FBF}" type="slidenum">
              <a:rPr lang="en-US" smtClean="0">
                <a:latin typeface="Georgia" pitchFamily="18" charset="0"/>
              </a:rPr>
              <a:pPr/>
              <a:t>20</a:t>
            </a:fld>
            <a:endParaRPr lang="en-US" dirty="0">
              <a:latin typeface="Georgia" pitchFamily="18" charset="0"/>
            </a:endParaRPr>
          </a:p>
        </p:txBody>
      </p:sp>
      <p:pic>
        <p:nvPicPr>
          <p:cNvPr id="29698" name="Content Placeholder 3" descr="questions.gif"/>
          <p:cNvPicPr>
            <a:picLocks noGrp="1" noChangeAspect="1"/>
          </p:cNvPicPr>
          <p:nvPr>
            <p:ph sz="quarter" idx="1"/>
          </p:nvPr>
        </p:nvPicPr>
        <p:blipFill>
          <a:blip r:embed="rId3" cstate="print"/>
          <a:stretch>
            <a:fillRect/>
          </a:stretch>
        </p:blipFill>
        <p:spPr>
          <a:xfrm>
            <a:off x="3101975" y="1854200"/>
            <a:ext cx="3175000" cy="3987800"/>
          </a:xfrm>
        </p:spPr>
      </p:pic>
    </p:spTree>
    <p:extLst>
      <p:ext uri="{BB962C8B-B14F-4D97-AF65-F5344CB8AC3E}">
        <p14:creationId xmlns:p14="http://schemas.microsoft.com/office/powerpoint/2010/main" val="24617828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Laundering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3</a:t>
            </a:fld>
            <a:endParaRPr lang="en-US" dirty="0"/>
          </a:p>
        </p:txBody>
      </p:sp>
      <p:sp>
        <p:nvSpPr>
          <p:cNvPr id="4" name="Content Placeholder 3"/>
          <p:cNvSpPr>
            <a:spLocks noGrp="1"/>
          </p:cNvSpPr>
          <p:nvPr>
            <p:ph sz="quarter" idx="1"/>
          </p:nvPr>
        </p:nvSpPr>
        <p:spPr/>
        <p:txBody>
          <a:bodyPr/>
          <a:lstStyle/>
          <a:p>
            <a:r>
              <a:rPr lang="en-US" dirty="0" smtClean="0"/>
              <a:t>18 USC 1957</a:t>
            </a:r>
          </a:p>
          <a:p>
            <a:pPr lvl="1"/>
            <a:r>
              <a:rPr lang="en-US" dirty="0" smtClean="0"/>
              <a:t>Essentially prohibits a person or entity from engaging in a “monetary transaction” of more than $10,000 with the proceeds of a specified unlawful activity if the person or entity knows (or has strong reason to know) the money is “dirty”</a:t>
            </a:r>
          </a:p>
          <a:p>
            <a:pPr lvl="2"/>
            <a:r>
              <a:rPr lang="en-US" dirty="0" smtClean="0"/>
              <a:t>10 year felony plus forfeiture</a:t>
            </a:r>
          </a:p>
          <a:p>
            <a:pPr lvl="2"/>
            <a:r>
              <a:rPr lang="en-US" dirty="0" smtClean="0"/>
              <a:t>Just depositing the proceeds of illegal activity into a bank can be sufficient</a:t>
            </a:r>
          </a:p>
          <a:p>
            <a:pPr lvl="2"/>
            <a:r>
              <a:rPr lang="en-US" dirty="0" smtClean="0"/>
              <a:t>18 USC 1956 can apply to amounts less than $10,000</a:t>
            </a:r>
            <a:endParaRPr lang="en-US" dirty="0"/>
          </a:p>
        </p:txBody>
      </p:sp>
    </p:spTree>
    <p:extLst>
      <p:ext uri="{BB962C8B-B14F-4D97-AF65-F5344CB8AC3E}">
        <p14:creationId xmlns:p14="http://schemas.microsoft.com/office/powerpoint/2010/main" val="9406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Currency Transaction Reporting Requirements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4</a:t>
            </a:fld>
            <a:endParaRPr lang="en-US" dirty="0"/>
          </a:p>
        </p:txBody>
      </p:sp>
      <p:sp>
        <p:nvSpPr>
          <p:cNvPr id="4" name="Content Placeholder 3"/>
          <p:cNvSpPr>
            <a:spLocks noGrp="1"/>
          </p:cNvSpPr>
          <p:nvPr>
            <p:ph sz="quarter" idx="1"/>
          </p:nvPr>
        </p:nvSpPr>
        <p:spPr/>
        <p:txBody>
          <a:bodyPr>
            <a:normAutofit/>
          </a:bodyPr>
          <a:lstStyle/>
          <a:p>
            <a:r>
              <a:rPr lang="en-US" dirty="0" smtClean="0"/>
              <a:t>Currency Transaction Reports </a:t>
            </a:r>
          </a:p>
          <a:p>
            <a:pPr lvl="1"/>
            <a:r>
              <a:rPr lang="en-US" dirty="0" smtClean="0"/>
              <a:t>More than $10,000 of legal tender (not checks) into or out of financial institution</a:t>
            </a:r>
          </a:p>
          <a:p>
            <a:pPr lvl="2"/>
            <a:r>
              <a:rPr lang="en-US" dirty="0" smtClean="0"/>
              <a:t>Bank, casino, broker dealer, money transmitting business</a:t>
            </a:r>
          </a:p>
          <a:p>
            <a:r>
              <a:rPr lang="en-US" dirty="0" smtClean="0"/>
              <a:t>Report of Currency Received in a Trade or Business – Form 8300</a:t>
            </a:r>
          </a:p>
          <a:p>
            <a:pPr lvl="1"/>
            <a:r>
              <a:rPr lang="en-US" dirty="0" smtClean="0"/>
              <a:t>More than $10,000 of legal tender received in a trade or business</a:t>
            </a:r>
          </a:p>
          <a:p>
            <a:pPr marL="0" indent="0">
              <a:buNone/>
            </a:pPr>
            <a:endParaRPr lang="en-US" dirty="0" smtClean="0"/>
          </a:p>
          <a:p>
            <a:endParaRPr lang="en-US" dirty="0"/>
          </a:p>
        </p:txBody>
      </p:sp>
    </p:spTree>
    <p:extLst>
      <p:ext uri="{BB962C8B-B14F-4D97-AF65-F5344CB8AC3E}">
        <p14:creationId xmlns:p14="http://schemas.microsoft.com/office/powerpoint/2010/main" val="323191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Currency Transaction Reporting </a:t>
            </a:r>
            <a:r>
              <a:rPr lang="en-US" dirty="0" smtClean="0"/>
              <a:t>Requirements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5</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Currency and Monetary Instrument Report – CMIR</a:t>
            </a:r>
          </a:p>
          <a:p>
            <a:pPr lvl="1"/>
            <a:r>
              <a:rPr lang="en-US" dirty="0" smtClean="0"/>
              <a:t>More than $10,000 of currency or monetary instruments into or out of the country</a:t>
            </a:r>
          </a:p>
          <a:p>
            <a:pPr lvl="2"/>
            <a:r>
              <a:rPr lang="en-US" dirty="0" smtClean="0"/>
              <a:t>Legal tender, travelers checks, bearer instruments, including checks made out to cash or with payee blank</a:t>
            </a:r>
          </a:p>
          <a:p>
            <a:r>
              <a:rPr lang="en-US" dirty="0" smtClean="0"/>
              <a:t>Report of Foreign Financial Account – FBAR</a:t>
            </a:r>
          </a:p>
          <a:p>
            <a:pPr lvl="1"/>
            <a:r>
              <a:rPr lang="en-US" dirty="0" smtClean="0"/>
              <a:t>Financial interest in or signature or other authority over foreign financial account(s) with more than $10,000</a:t>
            </a:r>
          </a:p>
          <a:p>
            <a:r>
              <a:rPr lang="en-US" dirty="0"/>
              <a:t>Anti-Structuring Laws – cannot structure transactions to avoid these reporting </a:t>
            </a:r>
            <a:r>
              <a:rPr lang="en-US" dirty="0" smtClean="0"/>
              <a:t>requirements</a:t>
            </a:r>
            <a:endParaRPr lang="en-US" dirty="0"/>
          </a:p>
        </p:txBody>
      </p:sp>
    </p:spTree>
    <p:extLst>
      <p:ext uri="{BB962C8B-B14F-4D97-AF65-F5344CB8AC3E}">
        <p14:creationId xmlns:p14="http://schemas.microsoft.com/office/powerpoint/2010/main" val="1013819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85000" lnSpcReduction="20000"/>
          </a:bodyPr>
          <a:lstStyle/>
          <a:p>
            <a:fld id="{C7AD622C-0FC9-4024-A07C-5089A2D95FBF}" type="slidenum">
              <a:rPr lang="en-US" smtClean="0">
                <a:latin typeface="Georgia" pitchFamily="18" charset="0"/>
              </a:rPr>
              <a:pPr/>
              <a:t>6</a:t>
            </a:fld>
            <a:endParaRPr lang="en-US" dirty="0">
              <a:latin typeface="Georgia" pitchFamily="18" charset="0"/>
            </a:endParaRPr>
          </a:p>
        </p:txBody>
      </p:sp>
      <p:sp>
        <p:nvSpPr>
          <p:cNvPr id="3" name="Content Placeholder 2"/>
          <p:cNvSpPr>
            <a:spLocks noGrp="1"/>
          </p:cNvSpPr>
          <p:nvPr>
            <p:ph sz="quarter" idx="1"/>
          </p:nvPr>
        </p:nvSpPr>
        <p:spPr>
          <a:xfrm>
            <a:off x="612648" y="1600200"/>
            <a:ext cx="8153400" cy="4749800"/>
          </a:xfrm>
        </p:spPr>
        <p:txBody>
          <a:bodyPr>
            <a:normAutofit fontScale="92500"/>
          </a:bodyPr>
          <a:lstStyle/>
          <a:p>
            <a:pPr>
              <a:defRPr/>
            </a:pPr>
            <a:r>
              <a:rPr lang="en-US" dirty="0" smtClean="0">
                <a:solidFill>
                  <a:schemeClr val="bg2">
                    <a:lumMod val="10000"/>
                  </a:schemeClr>
                </a:solidFill>
                <a:latin typeface="Georgia" pitchFamily="18" charset="0"/>
                <a:cs typeface="Times New Roman" pitchFamily="18" charset="0"/>
              </a:rPr>
              <a:t>IRC 7201 – Tax Evasion</a:t>
            </a:r>
          </a:p>
          <a:p>
            <a:pPr>
              <a:defRPr/>
            </a:pPr>
            <a:r>
              <a:rPr lang="en-US" dirty="0" smtClean="0">
                <a:solidFill>
                  <a:schemeClr val="bg2">
                    <a:lumMod val="10000"/>
                  </a:schemeClr>
                </a:solidFill>
                <a:latin typeface="Georgia" pitchFamily="18" charset="0"/>
                <a:cs typeface="Times New Roman" pitchFamily="18" charset="0"/>
              </a:rPr>
              <a:t>IRC 7206(1) – Filing a False Return</a:t>
            </a:r>
          </a:p>
          <a:p>
            <a:pPr>
              <a:defRPr/>
            </a:pPr>
            <a:r>
              <a:rPr lang="en-US" dirty="0" smtClean="0">
                <a:solidFill>
                  <a:schemeClr val="bg2">
                    <a:lumMod val="10000"/>
                  </a:schemeClr>
                </a:solidFill>
                <a:latin typeface="Georgia" pitchFamily="18" charset="0"/>
                <a:cs typeface="Times New Roman" pitchFamily="18" charset="0"/>
              </a:rPr>
              <a:t>IRC 7206(2) – Aiding or Assisting the Filing of a False return</a:t>
            </a:r>
          </a:p>
          <a:p>
            <a:pPr>
              <a:defRPr/>
            </a:pPr>
            <a:r>
              <a:rPr lang="en-US" dirty="0" smtClean="0">
                <a:solidFill>
                  <a:schemeClr val="bg2">
                    <a:lumMod val="10000"/>
                  </a:schemeClr>
                </a:solidFill>
                <a:latin typeface="Georgia" pitchFamily="18" charset="0"/>
                <a:cs typeface="Times New Roman" pitchFamily="18" charset="0"/>
              </a:rPr>
              <a:t>IRC 7212 – Any Attempt to Interfere with the Administration of the Internal Revenue laws</a:t>
            </a:r>
          </a:p>
          <a:p>
            <a:pPr>
              <a:defRPr/>
            </a:pPr>
            <a:r>
              <a:rPr lang="en-US" dirty="0" smtClean="0">
                <a:solidFill>
                  <a:schemeClr val="bg2">
                    <a:lumMod val="10000"/>
                  </a:schemeClr>
                </a:solidFill>
                <a:latin typeface="Georgia" pitchFamily="18" charset="0"/>
                <a:cs typeface="Times New Roman" pitchFamily="18" charset="0"/>
              </a:rPr>
              <a:t>IRC 7216</a:t>
            </a:r>
            <a:r>
              <a:rPr lang="en-US" dirty="0">
                <a:solidFill>
                  <a:schemeClr val="bg2">
                    <a:lumMod val="10000"/>
                  </a:schemeClr>
                </a:solidFill>
                <a:latin typeface="Georgia" pitchFamily="18" charset="0"/>
                <a:cs typeface="Times New Roman" pitchFamily="18" charset="0"/>
              </a:rPr>
              <a:t> </a:t>
            </a:r>
            <a:r>
              <a:rPr lang="en-US" dirty="0" smtClean="0">
                <a:solidFill>
                  <a:schemeClr val="bg2">
                    <a:lumMod val="10000"/>
                  </a:schemeClr>
                </a:solidFill>
                <a:latin typeface="Georgia" pitchFamily="18" charset="0"/>
                <a:cs typeface="Times New Roman" pitchFamily="18" charset="0"/>
              </a:rPr>
              <a:t>– </a:t>
            </a:r>
            <a:r>
              <a:rPr lang="en-US" dirty="0">
                <a:solidFill>
                  <a:schemeClr val="bg2">
                    <a:lumMod val="10000"/>
                  </a:schemeClr>
                </a:solidFill>
                <a:latin typeface="Georgia" pitchFamily="18" charset="0"/>
                <a:cs typeface="Times New Roman" pitchFamily="18" charset="0"/>
              </a:rPr>
              <a:t>Disclosure or use of information by preparers of returns</a:t>
            </a:r>
            <a:endParaRPr lang="en-US" dirty="0" smtClean="0">
              <a:solidFill>
                <a:schemeClr val="bg2">
                  <a:lumMod val="10000"/>
                </a:schemeClr>
              </a:solidFill>
              <a:latin typeface="Georgia" pitchFamily="18" charset="0"/>
              <a:cs typeface="Times New Roman" pitchFamily="18" charset="0"/>
            </a:endParaRPr>
          </a:p>
          <a:p>
            <a:pPr>
              <a:defRPr/>
            </a:pPr>
            <a:r>
              <a:rPr lang="en-US" dirty="0" smtClean="0">
                <a:solidFill>
                  <a:schemeClr val="bg2">
                    <a:lumMod val="10000"/>
                  </a:schemeClr>
                </a:solidFill>
                <a:latin typeface="Georgia" pitchFamily="18" charset="0"/>
                <a:cs typeface="Times New Roman" pitchFamily="18" charset="0"/>
              </a:rPr>
              <a:t>18 USC 371 – Conspiracy</a:t>
            </a:r>
          </a:p>
          <a:p>
            <a:pPr>
              <a:defRPr/>
            </a:pPr>
            <a:r>
              <a:rPr lang="en-US" dirty="0" smtClean="0">
                <a:solidFill>
                  <a:schemeClr val="bg2">
                    <a:lumMod val="10000"/>
                  </a:schemeClr>
                </a:solidFill>
                <a:latin typeface="Georgia" pitchFamily="18" charset="0"/>
                <a:cs typeface="Times New Roman" pitchFamily="18" charset="0"/>
              </a:rPr>
              <a:t>18 USC 1001 – False statement to a federal official</a:t>
            </a:r>
            <a:endParaRPr lang="en-US" sz="2400" dirty="0" smtClean="0">
              <a:solidFill>
                <a:schemeClr val="bg2">
                  <a:lumMod val="10000"/>
                </a:schemeClr>
              </a:solidFill>
              <a:latin typeface="Georgia" pitchFamily="18" charset="0"/>
              <a:cs typeface="Times New Roman" pitchFamily="18" charset="0"/>
            </a:endParaRPr>
          </a:p>
          <a:p>
            <a:pPr>
              <a:lnSpc>
                <a:spcPct val="90000"/>
              </a:lnSpc>
              <a:defRPr/>
            </a:pPr>
            <a:endParaRPr lang="en-US" sz="2000" dirty="0" smtClean="0"/>
          </a:p>
          <a:p>
            <a:pPr lvl="1">
              <a:defRPr/>
            </a:pPr>
            <a:endParaRPr lang="en-US" dirty="0"/>
          </a:p>
        </p:txBody>
      </p:sp>
      <p:sp>
        <p:nvSpPr>
          <p:cNvPr id="8" name="Title 1"/>
          <p:cNvSpPr txBox="1">
            <a:spLocks/>
          </p:cNvSpPr>
          <p:nvPr/>
        </p:nvSpPr>
        <p:spPr>
          <a:xfrm>
            <a:off x="533400" y="139700"/>
            <a:ext cx="8153400" cy="1219200"/>
          </a:xfrm>
          <a:prstGeom prst="rect">
            <a:avLst/>
          </a:prstGeom>
        </p:spPr>
        <p:txBody>
          <a:bodyPr vert="horz"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smtClean="0">
                <a:solidFill>
                  <a:schemeClr val="tx2">
                    <a:lumMod val="75000"/>
                  </a:schemeClr>
                </a:solidFill>
                <a:latin typeface="Georgia" pitchFamily="18" charset="0"/>
                <a:ea typeface="+mj-ea"/>
                <a:cs typeface="Times New Roman" pitchFamily="18" charset="0"/>
              </a:rPr>
              <a:t>Common Criminal Tax Penalties</a:t>
            </a:r>
            <a:endParaRPr lang="en-US" sz="4000" b="1" dirty="0">
              <a:solidFill>
                <a:schemeClr val="tx2">
                  <a:lumMod val="75000"/>
                </a:schemeClr>
              </a:solidFill>
              <a:latin typeface="Georgia" pitchFamily="18" charset="0"/>
              <a:ea typeface="+mj-ea"/>
              <a:cs typeface="Times New Roman" pitchFamily="18" charset="0"/>
            </a:endParaRPr>
          </a:p>
        </p:txBody>
      </p:sp>
    </p:spTree>
    <p:extLst>
      <p:ext uri="{BB962C8B-B14F-4D97-AF65-F5344CB8AC3E}">
        <p14:creationId xmlns:p14="http://schemas.microsoft.com/office/powerpoint/2010/main" val="289015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a Civil Violation and Criminal Violation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7</a:t>
            </a:fld>
            <a:endParaRPr lang="en-US" dirty="0"/>
          </a:p>
        </p:txBody>
      </p:sp>
      <p:sp>
        <p:nvSpPr>
          <p:cNvPr id="4" name="Content Placeholder 3"/>
          <p:cNvSpPr>
            <a:spLocks noGrp="1"/>
          </p:cNvSpPr>
          <p:nvPr>
            <p:ph sz="quarter" idx="1"/>
          </p:nvPr>
        </p:nvSpPr>
        <p:spPr/>
        <p:txBody>
          <a:bodyPr/>
          <a:lstStyle/>
          <a:p>
            <a:r>
              <a:rPr lang="en-US" dirty="0" smtClean="0"/>
              <a:t>Three Main Differences:</a:t>
            </a:r>
          </a:p>
          <a:p>
            <a:pPr lvl="1"/>
            <a:r>
              <a:rPr lang="en-US" dirty="0" smtClean="0"/>
              <a:t>State of Mind </a:t>
            </a:r>
          </a:p>
          <a:p>
            <a:pPr lvl="2"/>
            <a:r>
              <a:rPr lang="en-US" dirty="0" smtClean="0"/>
              <a:t>What did you know or what should you have known about the transaction? </a:t>
            </a:r>
          </a:p>
          <a:p>
            <a:pPr lvl="1"/>
            <a:r>
              <a:rPr lang="en-US" dirty="0" smtClean="0"/>
              <a:t>Burden of Proof </a:t>
            </a:r>
          </a:p>
          <a:p>
            <a:pPr lvl="2"/>
            <a:r>
              <a:rPr lang="en-US" dirty="0" smtClean="0"/>
              <a:t>Government must prove the state of mind “beyond a reasonable doubt”</a:t>
            </a:r>
          </a:p>
          <a:p>
            <a:pPr lvl="1"/>
            <a:r>
              <a:rPr lang="en-US" dirty="0" smtClean="0"/>
              <a:t>Consequences</a:t>
            </a:r>
          </a:p>
          <a:p>
            <a:pPr lvl="2"/>
            <a:r>
              <a:rPr lang="en-US" dirty="0" smtClean="0"/>
              <a:t>Money vs Incarceration </a:t>
            </a:r>
            <a:endParaRPr lang="en-US" dirty="0"/>
          </a:p>
        </p:txBody>
      </p:sp>
    </p:spTree>
    <p:extLst>
      <p:ext uri="{BB962C8B-B14F-4D97-AF65-F5344CB8AC3E}">
        <p14:creationId xmlns:p14="http://schemas.microsoft.com/office/powerpoint/2010/main" val="371785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solidFill>
                  <a:schemeClr val="accent2">
                    <a:lumMod val="75000"/>
                  </a:schemeClr>
                </a:solidFill>
                <a:latin typeface="Georgia" pitchFamily="18" charset="0"/>
              </a:rPr>
              <a:t>Willfulness</a:t>
            </a:r>
            <a:r>
              <a:rPr lang="en-US" sz="3500" b="1" dirty="0" smtClean="0">
                <a:solidFill>
                  <a:schemeClr val="tx2">
                    <a:lumMod val="75000"/>
                  </a:schemeClr>
                </a:solidFill>
                <a:latin typeface="Georgia" pitchFamily="18" charset="0"/>
              </a:rPr>
              <a:t> </a:t>
            </a:r>
            <a:r>
              <a:rPr lang="en-US" sz="3500" b="1" dirty="0" smtClean="0">
                <a:latin typeface="Georgia" pitchFamily="18" charset="0"/>
              </a:rPr>
              <a:t>is the Key to </a:t>
            </a:r>
            <a:r>
              <a:rPr lang="en-US" sz="3500" b="1" dirty="0" smtClean="0">
                <a:latin typeface="Georgia" pitchFamily="18" charset="0"/>
              </a:rPr>
              <a:t>Tax Fraud</a:t>
            </a:r>
            <a:endParaRPr lang="en-US" sz="3500" b="1" dirty="0">
              <a:latin typeface="Georgia" pitchFamily="18" charset="0"/>
            </a:endParaRPr>
          </a:p>
        </p:txBody>
      </p:sp>
      <p:sp>
        <p:nvSpPr>
          <p:cNvPr id="3" name="Content Placeholder 2"/>
          <p:cNvSpPr>
            <a:spLocks noGrp="1"/>
          </p:cNvSpPr>
          <p:nvPr>
            <p:ph sz="quarter" idx="1"/>
          </p:nvPr>
        </p:nvSpPr>
        <p:spPr>
          <a:xfrm>
            <a:off x="612648" y="1600200"/>
            <a:ext cx="8153400" cy="5257800"/>
          </a:xfrm>
        </p:spPr>
        <p:txBody>
          <a:bodyPr>
            <a:normAutofit/>
          </a:bodyPr>
          <a:lstStyle/>
          <a:p>
            <a:r>
              <a:rPr lang="en-US" sz="2400" dirty="0" smtClean="0">
                <a:latin typeface="Georgia" pitchFamily="18" charset="0"/>
              </a:rPr>
              <a:t>The 75% civil fraud penalty requires willfulness</a:t>
            </a:r>
          </a:p>
          <a:p>
            <a:r>
              <a:rPr lang="en-US" sz="2400" dirty="0" smtClean="0">
                <a:latin typeface="Georgia" pitchFamily="18" charset="0"/>
              </a:rPr>
              <a:t>All of the criminal tax statutes require some form of willfulness </a:t>
            </a:r>
          </a:p>
          <a:p>
            <a:r>
              <a:rPr lang="en-US" sz="2400" dirty="0" smtClean="0">
                <a:latin typeface="Georgia" pitchFamily="18" charset="0"/>
              </a:rPr>
              <a:t>Differences between civil fraud and criminal fraud</a:t>
            </a:r>
          </a:p>
          <a:p>
            <a:pPr lvl="1"/>
            <a:r>
              <a:rPr lang="en-US" sz="2000" dirty="0" smtClean="0">
                <a:latin typeface="Georgia" pitchFamily="18" charset="0"/>
              </a:rPr>
              <a:t>Consequences</a:t>
            </a:r>
          </a:p>
          <a:p>
            <a:pPr lvl="2"/>
            <a:r>
              <a:rPr lang="en-US" sz="2000" dirty="0" smtClean="0">
                <a:latin typeface="Georgia" pitchFamily="18" charset="0"/>
              </a:rPr>
              <a:t>Money vs. incarceration</a:t>
            </a:r>
          </a:p>
          <a:p>
            <a:pPr lvl="1"/>
            <a:r>
              <a:rPr lang="en-US" sz="2000" dirty="0" smtClean="0">
                <a:latin typeface="Georgia" pitchFamily="18" charset="0"/>
              </a:rPr>
              <a:t>Statutes of limitations</a:t>
            </a:r>
          </a:p>
          <a:p>
            <a:pPr lvl="2"/>
            <a:r>
              <a:rPr lang="en-US" sz="1700" dirty="0" smtClean="0">
                <a:latin typeface="Georgia" pitchFamily="18" charset="0"/>
              </a:rPr>
              <a:t>Unlimited vs. six years</a:t>
            </a:r>
          </a:p>
          <a:p>
            <a:pPr lvl="1"/>
            <a:r>
              <a:rPr lang="en-US" sz="2000" dirty="0" smtClean="0">
                <a:latin typeface="Georgia" pitchFamily="18" charset="0"/>
              </a:rPr>
              <a:t>Burden of proof</a:t>
            </a:r>
          </a:p>
          <a:p>
            <a:pPr lvl="2"/>
            <a:r>
              <a:rPr lang="en-US" sz="2000" dirty="0" smtClean="0">
                <a:latin typeface="Georgia" pitchFamily="18" charset="0"/>
              </a:rPr>
              <a:t>Clear and convincing vs. beyond a reasonable doubt</a:t>
            </a:r>
          </a:p>
          <a:p>
            <a:pPr lvl="1"/>
            <a:endParaRPr lang="en-US" sz="1700" dirty="0" smtClean="0">
              <a:latin typeface="Georgia" pitchFamily="18" charset="0"/>
            </a:endParaRPr>
          </a:p>
        </p:txBody>
      </p:sp>
      <p:sp>
        <p:nvSpPr>
          <p:cNvPr id="4" name="Slide Number Placeholder 3"/>
          <p:cNvSpPr>
            <a:spLocks noGrp="1"/>
          </p:cNvSpPr>
          <p:nvPr>
            <p:ph type="sldNum" sz="quarter" idx="12"/>
          </p:nvPr>
        </p:nvSpPr>
        <p:spPr/>
        <p:txBody>
          <a:bodyPr>
            <a:normAutofit fontScale="85000" lnSpcReduction="20000"/>
          </a:bodyPr>
          <a:lstStyle/>
          <a:p>
            <a:fld id="{C7AD622C-0FC9-4024-A07C-5089A2D95FBF}" type="slidenum">
              <a:rPr lang="en-US" smtClean="0"/>
              <a:pPr/>
              <a:t>8</a:t>
            </a:fld>
            <a:endParaRPr lang="en-US" dirty="0"/>
          </a:p>
        </p:txBody>
      </p:sp>
    </p:spTree>
    <p:extLst>
      <p:ext uri="{BB962C8B-B14F-4D97-AF65-F5344CB8AC3E}">
        <p14:creationId xmlns:p14="http://schemas.microsoft.com/office/powerpoint/2010/main" val="1356352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Is Ignorance Of The Law A Defense To Tax Penalties? </a:t>
            </a:r>
            <a:endParaRPr lang="en-US" b="1" dirty="0"/>
          </a:p>
        </p:txBody>
      </p:sp>
      <p:sp>
        <p:nvSpPr>
          <p:cNvPr id="4" name="Content Placeholder 3"/>
          <p:cNvSpPr>
            <a:spLocks noGrp="1"/>
          </p:cNvSpPr>
          <p:nvPr>
            <p:ph sz="quarter" idx="1"/>
          </p:nvPr>
        </p:nvSpPr>
        <p:spPr/>
        <p:txBody>
          <a:bodyPr/>
          <a:lstStyle/>
          <a:p>
            <a:endParaRPr lang="en-US" dirty="0"/>
          </a:p>
        </p:txBody>
      </p:sp>
      <p:pic>
        <p:nvPicPr>
          <p:cNvPr id="4098" name="Picture 2" descr="H:\my docs\IGNORANCE IS NO EXCUSE.jpg"/>
          <p:cNvPicPr>
            <a:picLocks noChangeAspect="1" noChangeArrowheads="1"/>
          </p:cNvPicPr>
          <p:nvPr/>
        </p:nvPicPr>
        <p:blipFill>
          <a:blip r:embed="rId2" cstate="print"/>
          <a:srcRect/>
          <a:stretch>
            <a:fillRect/>
          </a:stretch>
        </p:blipFill>
        <p:spPr bwMode="auto">
          <a:xfrm>
            <a:off x="609600" y="1500323"/>
            <a:ext cx="8077200" cy="4595677"/>
          </a:xfrm>
          <a:prstGeom prst="rect">
            <a:avLst/>
          </a:prstGeom>
          <a:noFill/>
        </p:spPr>
      </p:pic>
      <p:sp>
        <p:nvSpPr>
          <p:cNvPr id="3" name="Slide Number Placeholder 2"/>
          <p:cNvSpPr>
            <a:spLocks noGrp="1"/>
          </p:cNvSpPr>
          <p:nvPr>
            <p:ph type="sldNum" sz="quarter" idx="12"/>
          </p:nvPr>
        </p:nvSpPr>
        <p:spPr/>
        <p:txBody>
          <a:bodyPr>
            <a:normAutofit fontScale="85000" lnSpcReduction="20000"/>
          </a:bodyPr>
          <a:lstStyle/>
          <a:p>
            <a:fld id="{C7AD622C-0FC9-4024-A07C-5089A2D95FBF}" type="slidenum">
              <a:rPr lang="en-US" smtClean="0"/>
              <a:pPr/>
              <a:t>9</a:t>
            </a:fld>
            <a:endParaRPr lang="en-US" dirty="0"/>
          </a:p>
        </p:txBody>
      </p:sp>
    </p:spTree>
    <p:extLst>
      <p:ext uri="{BB962C8B-B14F-4D97-AF65-F5344CB8AC3E}">
        <p14:creationId xmlns:p14="http://schemas.microsoft.com/office/powerpoint/2010/main" val="15001607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rossing the Line: Civil and Criminal Liability for Accountants&amp;quot;&quot;/&gt;&lt;property id=&quot;20307&quot; value=&quot;256&quot;/&gt;&lt;/object&gt;&lt;object type=&quot;3&quot; unique_id=&quot;10012&quot;&gt;&lt;property id=&quot;20148&quot; value=&quot;5&quot;/&gt;&lt;property id=&quot;20300&quot; value=&quot;Slide 2 - &amp;quot;Tax Planning is Legitimate &amp;quot;&quot;/&gt;&lt;property id=&quot;20307&quot; value=&quot;286&quot;/&gt;&lt;/object&gt;&lt;object type=&quot;3&quot; unique_id=&quot;10013&quot;&gt;&lt;property id=&quot;20148&quot; value=&quot;5&quot;/&gt;&lt;property id=&quot;20300&quot; value=&quot;Slide 3 - &amp;quot;The Line Has Been Moving&amp;quot;&quot;/&gt;&lt;property id=&quot;20307&quot; value=&quot;307&quot;/&gt;&lt;/object&gt;&lt;object type=&quot;3&quot; unique_id=&quot;10014&quot;&gt;&lt;property id=&quot;20148&quot; value=&quot;5&quot;/&gt;&lt;property id=&quot;20300&quot; value=&quot;Slide 4 - &amp;quot;Not Just Tax Shelters&amp;quot;&quot;/&gt;&lt;property id=&quot;20307&quot; value=&quot;318&quot;/&gt;&lt;/object&gt;&lt;object type=&quot;3&quot; unique_id=&quot;10015&quot;&gt;&lt;property id=&quot;20148&quot; value=&quot;5&quot;/&gt;&lt;property id=&quot;20300&quot; value=&quot;Slide 5 - &amp;quot;Ethical and Penalty Standards for Practitioners&amp;quot;&quot;/&gt;&lt;property id=&quot;20307&quot; value=&quot;270&quot;/&gt;&lt;/object&gt;&lt;object type=&quot;3&quot; unique_id=&quot;10016&quot;&gt;&lt;property id=&quot;20148&quot; value=&quot;5&quot;/&gt;&lt;property id=&quot;20300&quot; value=&quot;Slide 6 - &amp;quot;Standards of Conduct&amp;quot;&quot;/&gt;&lt;property id=&quot;20307&quot; value=&quot;272&quot;/&gt;&lt;/object&gt;&lt;object type=&quot;3&quot; unique_id=&quot;10017&quot;&gt;&lt;property id=&quot;20148&quot; value=&quot;5&quot;/&gt;&lt;property id=&quot;20300&quot; value=&quot;Slide 7 - &amp;quot;State Bar Ethical Rules for Attorneys &amp;#x0D;&amp;#x0A;(Usually Based on Model Rules)&amp;quot;&quot;/&gt;&lt;property id=&quot;20307&quot; value=&quot;273&quot;/&gt;&lt;/object&gt;&lt;object type=&quot;3&quot; unique_id=&quot;10018&quot;&gt;&lt;property id=&quot;20148&quot; value=&quot;5&quot;/&gt;&lt;property id=&quot;20300&quot; value=&quot;Slide 8 - &amp;quot;ABA Ethics Opinions&amp;quot;&quot;/&gt;&lt;property id=&quot;20307&quot; value=&quot;274&quot;/&gt;&lt;/object&gt;&lt;object type=&quot;3&quot; unique_id=&quot;10019&quot;&gt;&lt;property id=&quot;20148&quot; value=&quot;5&quot;/&gt;&lt;property id=&quot;20300&quot; value=&quot;Slide 9 - &amp;quot;&amp;#x0D;&amp;#x0A;AICPA Statements of &amp;#x0D;&amp;#x0A;Standards for Tax Services&amp;#x0D;&amp;#x0A;&amp;quot;&quot;/&gt;&lt;property id=&quot;20307&quot; value=&quot;275&quot;/&gt;&lt;/object&gt;&lt;object type=&quot;3&quot; unique_id=&quot;10020&quot;&gt;&lt;property id=&quot;20148&quot; value=&quot;5&quot;/&gt;&lt;property id=&quot;20300&quot; value=&quot;Slide 10 - &amp;quot;Circular 230&amp;quot;&quot;/&gt;&lt;property id=&quot;20307&quot; value=&quot;345&quot;/&gt;&lt;/object&gt;&lt;object type=&quot;3&quot; unique_id=&quot;10021&quot;&gt;&lt;property id=&quot;20148&quot; value=&quot;5&quot;/&gt;&lt;property id=&quot;20300&quot; value=&quot;Slide 11 - &amp;quot;Civil Penalties Applicable to Practitioners&amp;quot;&quot;/&gt;&lt;property id=&quot;20307&quot; value=&quot;350&quot;/&gt;&lt;/object&gt;&lt;object type=&quot;3&quot; unique_id=&quot;10022&quot;&gt;&lt;property id=&quot;20148&quot; value=&quot;5&quot;/&gt;&lt;property id=&quot;20300&quot; value=&quot;Slide 12 - &amp;quot;Criminal Penalties Applicable to Practitioners&amp;quot;&quot;/&gt;&lt;property id=&quot;20307&quot; value=&quot;351&quot;/&gt;&lt;/object&gt;&lt;object type=&quot;3&quot; unique_id=&quot;10023&quot;&gt;&lt;property id=&quot;20148&quot; value=&quot;5&quot;/&gt;&lt;property id=&quot;20300&quot; value=&quot;Slide 13 - &amp;quot;Hypothetical - What’s an advisor to do?  &amp;quot;&quot;/&gt;&lt;property id=&quot;20307&quot; value=&quot;352&quot;/&gt;&lt;/object&gt;&lt;object type=&quot;3&quot; unique_id=&quot;10024&quot;&gt;&lt;property id=&quot;20148&quot; value=&quot;5&quot;/&gt;&lt;property id=&quot;20300&quot; value=&quot;Slide 14 - &amp;quot;Cir. 230, 10.2(4) - Definition of “Practice” &amp;quot;&quot;/&gt;&lt;property id=&quot;20307&quot; value=&quot;369&quot;/&gt;&lt;/object&gt;&lt;object type=&quot;3&quot; unique_id=&quot;10025&quot;&gt;&lt;property id=&quot;20148&quot; value=&quot;5&quot;/&gt;&lt;property id=&quot;20300&quot; value=&quot;Slide 15 - &amp;quot;Cir. 230, 10.8(c) - Jurisdiction Over Other Paid &amp;#x0D;&amp;#x0A;Individuals&amp;quot;&quot;/&gt;&lt;property id=&quot;20307&quot; value=&quot;370&quot;/&gt;&lt;/object&gt;&lt;object type=&quot;3&quot; unique_id=&quot;10026&quot;&gt;&lt;property id=&quot;20148&quot; value=&quot;5&quot;/&gt;&lt;property id=&quot;20300&quot; value=&quot;Slide 16 - &amp;quot;Cir. 230, 10.29 - Conflicting Interests&amp;quot;&quot;/&gt;&lt;property id=&quot;20307&quot; value=&quot;368&quot;/&gt;&lt;/object&gt;&lt;object type=&quot;3&quot; unique_id=&quot;10027&quot;&gt;&lt;property id=&quot;20148&quot; value=&quot;5&quot;/&gt;&lt;property id=&quot;20300&quot; value=&quot;Slide 17 - &amp;quot;Duty to amend?&amp;quot;&quot;/&gt;&lt;property id=&quot;20307&quot; value=&quot;371&quot;/&gt;&lt;/object&gt;&lt;object type=&quot;3&quot; unique_id=&quot;10028&quot;&gt;&lt;property id=&quot;20148&quot; value=&quot;5&quot;/&gt;&lt;property id=&quot;20300&quot; value=&quot;Slide 18 - &amp;quot;What if Clark’s father had not filed any returns for the past 10 years?&amp;quot;&quot;/&gt;&lt;property id=&quot;20307&quot; value=&quot;372&quot;/&gt;&lt;/object&gt;&lt;object type=&quot;3&quot; unique_id=&quot;10029&quot;&gt;&lt;property id=&quot;20148&quot; value=&quot;5&quot;/&gt;&lt;property id=&quot;20300&quot; value=&quot;Slide 19 - &amp;quot;Voluntary disclosure?  &amp;quot;&quot;/&gt;&lt;property id=&quot;20307&quot; value=&quot;373&quot;/&gt;&lt;/object&gt;&lt;object type=&quot;3&quot; unique_id=&quot;10030&quot;&gt;&lt;property id=&quot;20148&quot; value=&quot;5&quot;/&gt;&lt;property id=&quot;20300&quot; value=&quot;Slide 20 - &amp;quot;New facts&amp;quot;&quot;/&gt;&lt;property id=&quot;20307&quot; value=&quot;389&quot;/&gt;&lt;/object&gt;&lt;object type=&quot;3&quot; unique_id=&quot;10031&quot;&gt;&lt;property id=&quot;20148&quot; value=&quot;5&quot;/&gt;&lt;property id=&quot;20300&quot; value=&quot;Slide 21 - &amp;quot;Can Alan prepare the returns? &amp;quot;&quot;/&gt;&lt;property id=&quot;20307&quot; value=&quot;390&quot;/&gt;&lt;/object&gt;&lt;object type=&quot;3&quot; unique_id=&quot;10032&quot;&gt;&lt;property id=&quot;20148&quot; value=&quot;5&quot;/&gt;&lt;property id=&quot;20300&quot; value=&quot;Slide 22 - &amp;quot;Cir. 230, Sec. 10.22 – Diligence as to accuracy&amp;#x0D;&amp;#x0A;&amp;quot;&quot;/&gt;&lt;property id=&quot;20307&quot; value=&quot;385&quot;/&gt;&lt;/object&gt;&lt;object type=&quot;3&quot; unique_id=&quot;10033&quot;&gt;&lt;property id=&quot;20148&quot; value=&quot;5&quot;/&gt;&lt;property id=&quot;20300&quot; value=&quot;Slide 23 - &amp;quot;Cir. 230, Sec. 10.34(a) – Standards with respect to returns and other documents&amp;#x0D;&amp;#x0A;&amp;quot;&quot;/&gt;&lt;property id=&quot;20307&quot; value=&quot;388&quot;/&gt;&lt;/object&gt;&lt;object type=&quot;3&quot; unique_id=&quot;10034&quot;&gt;&lt;property id=&quot;20148&quot; value=&quot;5&quot;/&gt;&lt;property id=&quot;20300&quot; value=&quot;Slide 24 - &amp;quot;Cir. 230, 10.34(b) - Standards for Documents and Other Papers&amp;quot;&quot;/&gt;&lt;property id=&quot;20307&quot; value=&quot;405&quot;/&gt;&lt;/object&gt;&lt;object type=&quot;3&quot; unique_id=&quot;10035&quot;&gt;&lt;property id=&quot;20148&quot; value=&quot;5&quot;/&gt;&lt;property id=&quot;20300&quot; value=&quot;Slide 25 - &amp;quot;Cir. 230, 10.34(c) and (d) – Advice re Penalties and Client Reliance&amp;quot;&quot;/&gt;&lt;property id=&quot;20307&quot; value=&quot;406&quot;/&gt;&lt;/object&gt;&lt;object type=&quot;3&quot; unique_id=&quot;10036&quot;&gt;&lt;property id=&quot;20148&quot; value=&quot;5&quot;/&gt;&lt;property id=&quot;20300&quot; value=&quot;Slide 26 - &amp;quot;Cir. 230, 10.35 (proposed) - Competence&amp;quot;&quot;/&gt;&lt;property id=&quot;20307&quot; value=&quot;407&quot;/&gt;&lt;/object&gt;&lt;object type=&quot;3&quot; unique_id=&quot;10037&quot;&gt;&lt;property id=&quot;20148&quot; value=&quot;5&quot;/&gt;&lt;property id=&quot;20300&quot; value=&quot;Slide 27 - &amp;quot;Cir. 230, 10.36 (b) - Procedures to Ensure Compliance  &amp;quot;&quot;/&gt;&lt;property id=&quot;20307&quot; value=&quot;408&quot;/&gt;&lt;/object&gt;&lt;object type=&quot;3&quot; unique_id=&quot;10038&quot;&gt;&lt;property id=&quot;20148&quot; value=&quot;5&quot;/&gt;&lt;property id=&quot;20300&quot; value=&quot;Slide 28 - &amp;quot;SSTS No. 1 – Tax return positions&amp;#x0D;&amp;#x0A;&amp;quot;&quot;/&gt;&lt;property id=&quot;20307&quot; value=&quot;387&quot;/&gt;&lt;/object&gt;&lt;object type=&quot;3&quot; unique_id=&quot;10039&quot;&gt;&lt;property id=&quot;20148&quot; value=&quot;5&quot;/&gt;&lt;property id=&quot;20300&quot; value=&quot;Slide 29 - &amp;quot;SSTS No. 3 –  Certain Procedural Aspects of Preparing Returns&amp;quot;&quot;/&gt;&lt;property id=&quot;20307&quot; value=&quot;393&quot;/&gt;&lt;/object&gt;&lt;object type=&quot;3&quot; unique_id=&quot;10040&quot;&gt;&lt;property id=&quot;20148&quot; value=&quot;5&quot;/&gt;&lt;property id=&quot;20300&quot; value=&quot;Slide 30 - &amp;quot;Tax penalties for return preparers&amp;#x0D;&amp;#x0A;&amp;quot;&quot;/&gt;&lt;property id=&quot;20307&quot; value=&quot;392&quot;/&gt;&lt;/object&gt;&lt;object type=&quot;3&quot; unique_id=&quot;10041&quot;&gt;&lt;property id=&quot;20148&quot; value=&quot;5&quot;/&gt;&lt;property id=&quot;20300&quot; value=&quot;Slide 31 - &amp;quot;We were just talking!&amp;quot;&quot;/&gt;&lt;property id=&quot;20307&quot; value=&quot;377&quot;/&gt;&lt;/object&gt;&lt;object type=&quot;3&quot; unique_id=&quot;10042&quot;&gt;&lt;property id=&quot;20148&quot; value=&quot;5&quot;/&gt;&lt;property id=&quot;20300&quot; value=&quot;Slide 32 - &amp;quot;Can oral advice subject you to penalties?&amp;quot;&quot;/&gt;&lt;property id=&quot;20307&quot; value=&quot;413&quot;/&gt;&lt;/object&gt;&lt;object type=&quot;3&quot; unique_id=&quot;10043&quot;&gt;&lt;property id=&quot;20148&quot; value=&quot;5&quot;/&gt;&lt;property id=&quot;20300&quot; value=&quot;Slide 33 - &amp;quot;Cir. 230, 10.37 (proposed) - Requirements for Written Advice&amp;quot;&quot;/&gt;&lt;property id=&quot;20307&quot; value=&quot;409&quot;/&gt;&lt;/object&gt;&lt;object type=&quot;3&quot; unique_id=&quot;10044&quot;&gt;&lt;property id=&quot;20148&quot; value=&quot;5&quot;/&gt;&lt;property id=&quot;20300&quot; value=&quot;Slide 34 - &amp;quot;Proposed §10.37 (cont)&amp;quot;&quot;/&gt;&lt;property id=&quot;20307&quot; value=&quot;410&quot;/&gt;&lt;/object&gt;&lt;object type=&quot;3&quot; unique_id=&quot;10045&quot;&gt;&lt;property id=&quot;20148&quot; value=&quot;5&quot;/&gt;&lt;property id=&quot;20300&quot; value=&quot;Slide 35 - &amp;quot;Proposed §10.37 (cont)&amp;quot;&quot;/&gt;&lt;property id=&quot;20307&quot; value=&quot;411&quot;/&gt;&lt;/object&gt;&lt;object type=&quot;3&quot; unique_id=&quot;10046&quot;&gt;&lt;property id=&quot;20148&quot; value=&quot;5&quot;/&gt;&lt;property id=&quot;20300&quot; value=&quot;Slide 36 - &amp;quot;Proposed §10.37 (cont)&amp;quot;&quot;/&gt;&lt;property id=&quot;20307&quot; value=&quot;412&quot;/&gt;&lt;/object&gt;&lt;object type=&quot;3&quot; unique_id=&quot;10047&quot;&gt;&lt;property id=&quot;20148&quot; value=&quot;5&quot;/&gt;&lt;property id=&quot;20300&quot; value=&quot;Slide 37 - &amp;quot;Uh oh, here comes the audit! &amp;quot;&quot;/&gt;&lt;property id=&quot;20307&quot; value=&quot;378&quot;/&gt;&lt;/object&gt;&lt;object type=&quot;3&quot; unique_id=&quot;10048&quot;&gt;&lt;property id=&quot;20148&quot; value=&quot;5&quot;/&gt;&lt;property id=&quot;20300&quot; value=&quot;Slide 38 - &amp;quot;Cir. 230, 10.20 - Response to IRS Requests for Records or Information&amp;quot;&quot;/&gt;&lt;property id=&quot;20307&quot; value=&quot;380&quot;/&gt;&lt;/object&gt;&lt;object type=&quot;3&quot; unique_id=&quot;10049&quot;&gt;&lt;property id=&quot;20148&quot; value=&quot;5&quot;/&gt;&lt;property id=&quot;20300&quot; value=&quot;Slide 39 - &amp;quot;Privilege issues&amp;quot;&quot;/&gt;&lt;property id=&quot;20307&quot; value=&quot;414&quot;/&gt;&lt;/object&gt;&lt;object type=&quot;3&quot; unique_id=&quot;10050&quot;&gt;&lt;property id=&quot;20148&quot; value=&quot;5&quot;/&gt;&lt;property id=&quot;20300&quot; value=&quot;Slide 40 - &amp;quot;Civil Penalties vs. Criminal Penalties&amp;quot;&quot;/&gt;&lt;property id=&quot;20307&quot; value=&quot;399&quot;/&gt;&lt;/object&gt;&lt;object type=&quot;3&quot; unique_id=&quot;10051&quot;&gt;&lt;property id=&quot;20148&quot; value=&quot;5&quot;/&gt;&lt;property id=&quot;20300&quot; value=&quot;Slide 41 - &amp;quot;Willfulness is the Key&amp;quot;&quot;/&gt;&lt;property id=&quot;20307&quot; value=&quot;400&quot;/&gt;&lt;/object&gt;&lt;object type=&quot;3&quot; unique_id=&quot;10052&quot;&gt;&lt;property id=&quot;20148&quot; value=&quot;5&quot;/&gt;&lt;property id=&quot;20300&quot; value=&quot;Slide 42 - &amp;quot;What is the Scope of Potential Criminal Liability for Professionals?&amp;quot;&quot;/&gt;&lt;property id=&quot;20307&quot; value=&quot;401&quot;/&gt;&lt;/object&gt;&lt;object type=&quot;3&quot; unique_id=&quot;10053&quot;&gt;&lt;property id=&quot;20148&quot; value=&quot;5&quot;/&gt;&lt;property id=&quot;20300&quot; value=&quot;Slide 43 - &amp;quot;Who Can be Included in a Potential Conspiracy? &amp;amp;#x09;&amp;quot;&quot;/&gt;&lt;property id=&quot;20307&quot; value=&quot;402&quot;/&gt;&lt;/object&gt;&lt;object type=&quot;3&quot; unique_id=&quot;10054&quot;&gt;&lt;property id=&quot;20148&quot; value=&quot;5&quot;/&gt;&lt;property id=&quot;20300&quot; value=&quot;Slide 44 - &amp;quot;Conclusion&amp;quot;&quot;/&gt;&lt;property id=&quot;20307&quot; value=&quot;367&quot;/&gt;&lt;/object&gt;&lt;object type=&quot;3&quot; unique_id=&quot;10055&quot;&gt;&lt;property id=&quot;20148&quot; value=&quot;5&quot;/&gt;&lt;property id=&quot;20300&quot; value=&quot;Slide 45 - &amp;quot;Conclusion&amp;quot;&quot;/&gt;&lt;property id=&quot;20307&quot; value=&quot;379&quot;/&gt;&lt;/object&gt;&lt;object type=&quot;3&quot; unique_id=&quot;10056&quot;&gt;&lt;property id=&quot;20148&quot; value=&quot;5&quot;/&gt;&lt;property id=&quot;20300&quot; value=&quot;Slide 46 - &amp;quot;Complaints or Inquiries?&amp;quot;&quot;/&gt;&lt;property id=&quot;20307&quot; value=&quot;403&quot;/&gt;&lt;/object&gt;&lt;object type=&quot;3&quot; unique_id=&quot;10057&quot;&gt;&lt;property id=&quot;20148&quot; value=&quot;5&quot;/&gt;&lt;property id=&quot;20300&quot; value=&quot;Slide 47 - &amp;quot;QUESTIONS?&amp;quot;&quot;/&gt;&lt;property id=&quot;20307&quot; value=&quot;404&quot;/&gt;&lt;/object&gt;&lt;/object&gt;&lt;/object&gt;&lt;/database&gt;"/>
  <p:tag name="SECTOMILLISECCONVERTED" val="1"/>
</p:tagLst>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5A16AE0AB36246BCF91C453A555835" ma:contentTypeVersion="2" ma:contentTypeDescription="Create a new document." ma:contentTypeScope="" ma:versionID="3e985b5d97842a895aff959b17b78ad9">
  <xsd:schema xmlns:xsd="http://www.w3.org/2001/XMLSchema" xmlns:p="http://schemas.microsoft.com/office/2006/metadata/properties" targetNamespace="http://schemas.microsoft.com/office/2006/metadata/properties" ma:root="true" ma:fieldsID="9f5460443716b315378a1e895409491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A2F61E-FA3E-4350-BDEC-B0582FDAC3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42E903B-307E-4A7A-B972-E9C9FDB0684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customXml/itemProps3.xml><?xml version="1.0" encoding="utf-8"?>
<ds:datastoreItem xmlns:ds="http://schemas.openxmlformats.org/officeDocument/2006/customXml" ds:itemID="{5D6E32E6-8EE8-444A-A908-FE6243B250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18776</TotalTime>
  <Words>1374</Words>
  <Application>Microsoft Office PowerPoint</Application>
  <PresentationFormat>On-screen Show (4:3)</PresentationFormat>
  <Paragraphs>137</Paragraphs>
  <Slides>20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ＭＳ Ｐゴシック</vt:lpstr>
      <vt:lpstr>Arial</vt:lpstr>
      <vt:lpstr>Calibri</vt:lpstr>
      <vt:lpstr>Geneva</vt:lpstr>
      <vt:lpstr>Georgia</vt:lpstr>
      <vt:lpstr>Times New Roman</vt:lpstr>
      <vt:lpstr>Tw Cen MT</vt:lpstr>
      <vt:lpstr>Wingdings</vt:lpstr>
      <vt:lpstr>Wingdings 2</vt:lpstr>
      <vt:lpstr>ヒラギノ角ゴ Pro W3</vt:lpstr>
      <vt:lpstr>Custom Design</vt:lpstr>
      <vt:lpstr>Median</vt:lpstr>
      <vt:lpstr>POINTERS AND PITFALLS FOR NON-PROFIT LEADERS: a Money laundering, tax evasion and other criminal laws</vt:lpstr>
      <vt:lpstr>Some Common Situations</vt:lpstr>
      <vt:lpstr>Money Laundering  </vt:lpstr>
      <vt:lpstr>Currency Transaction Reporting Requirements  </vt:lpstr>
      <vt:lpstr>Currency Transaction Reporting Requirements</vt:lpstr>
      <vt:lpstr>PowerPoint Presentation</vt:lpstr>
      <vt:lpstr>Difference Between a Civil Violation and Criminal Violation</vt:lpstr>
      <vt:lpstr>Willfulness is the Key to Tax Fraud</vt:lpstr>
      <vt:lpstr>Is Ignorance Of The Law A Defense To Tax Penalties? </vt:lpstr>
      <vt:lpstr>But The Tax Law Is So Confusing  That Ignorance Can Be A Defense </vt:lpstr>
      <vt:lpstr>Willfulness Is Subjective </vt:lpstr>
      <vt:lpstr>How Can The IRS Prove A Subjective State Of Mind? </vt:lpstr>
      <vt:lpstr>Circumstantial Evidence:  Like Tracks In The Snow</vt:lpstr>
      <vt:lpstr>Circumstantial Evidence of Willfulness</vt:lpstr>
      <vt:lpstr>Willful Blindness</vt:lpstr>
      <vt:lpstr>I Didn’t Know I Had To Report That! </vt:lpstr>
      <vt:lpstr>How Do Courts Apply Willful Blindness? </vt:lpstr>
      <vt:lpstr>Broad Scope of Potential Criminal Liability!</vt:lpstr>
      <vt:lpstr>Who Can be Included in a Potential Conspiracy?  </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Kelly Robin</dc:creator>
  <cp:lastModifiedBy>Bryan C. Skarlatos</cp:lastModifiedBy>
  <cp:revision>1065</cp:revision>
  <cp:lastPrinted>2013-10-02T21:06:29Z</cp:lastPrinted>
  <dcterms:created xsi:type="dcterms:W3CDTF">2013-03-25T13:30:33Z</dcterms:created>
  <dcterms:modified xsi:type="dcterms:W3CDTF">2017-06-07T14:39:14Z</dcterms:modified>
</cp:coreProperties>
</file>