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7" r:id="rId2"/>
    <p:sldId id="286" r:id="rId3"/>
    <p:sldId id="308" r:id="rId4"/>
    <p:sldId id="316" r:id="rId5"/>
    <p:sldId id="317" r:id="rId6"/>
    <p:sldId id="320" r:id="rId7"/>
    <p:sldId id="318" r:id="rId8"/>
    <p:sldId id="319"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4" r:id="rId22"/>
    <p:sldId id="333" r:id="rId23"/>
    <p:sldId id="336" r:id="rId24"/>
    <p:sldId id="337" r:id="rId25"/>
    <p:sldId id="338" r:id="rId26"/>
    <p:sldId id="339" r:id="rId27"/>
    <p:sldId id="373" r:id="rId28"/>
    <p:sldId id="340" r:id="rId29"/>
    <p:sldId id="341" r:id="rId30"/>
    <p:sldId id="343" r:id="rId31"/>
    <p:sldId id="344" r:id="rId32"/>
    <p:sldId id="345" r:id="rId33"/>
    <p:sldId id="346" r:id="rId34"/>
    <p:sldId id="347" r:id="rId35"/>
    <p:sldId id="348" r:id="rId36"/>
    <p:sldId id="349" r:id="rId37"/>
    <p:sldId id="350" r:id="rId38"/>
    <p:sldId id="351" r:id="rId39"/>
    <p:sldId id="312"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1" r:id="rId59"/>
    <p:sldId id="372" r:id="rId60"/>
    <p:sldId id="304" r:id="rId61"/>
    <p:sldId id="314" r:id="rId62"/>
    <p:sldId id="315" r:id="rId63"/>
    <p:sldId id="306" r:id="rId64"/>
    <p:sldId id="285" r:id="rId65"/>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ABB3"/>
    <a:srgbClr val="51ADB1"/>
    <a:srgbClr val="51B87D"/>
    <a:srgbClr val="D6C060"/>
    <a:srgbClr val="BFA4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83" d="100"/>
          <a:sy n="83" d="100"/>
        </p:scale>
        <p:origin x="-3204" y="-8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31E97C2-56EC-4BDE-9EA2-9BE9F624EE2A}" type="datetimeFigureOut">
              <a:rPr lang="en-US" smtClean="0"/>
              <a:t>5/22/2017</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19D8A3-81BB-4DDF-AE41-269FCAA6317A}" type="slidenum">
              <a:rPr lang="en-US" smtClean="0"/>
              <a:t>‹#›</a:t>
            </a:fld>
            <a:endParaRPr lang="en-US" dirty="0"/>
          </a:p>
        </p:txBody>
      </p:sp>
    </p:spTree>
    <p:extLst>
      <p:ext uri="{BB962C8B-B14F-4D97-AF65-F5344CB8AC3E}">
        <p14:creationId xmlns:p14="http://schemas.microsoft.com/office/powerpoint/2010/main" val="409750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a:prstGeom prst="rect">
            <a:avLst/>
          </a:prstGeom>
        </p:spPr>
        <p:txBody>
          <a:bodyPr lIns="91410" tIns="45705" rIns="91410" bIns="45705"/>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sldNum" sz="quarter" idx="10"/>
          </p:nvPr>
        </p:nvSpPr>
        <p:spPr>
          <a:ln/>
        </p:spPr>
        <p:txBody>
          <a:bodyPr/>
          <a:lstStyle>
            <a:lvl1pPr>
              <a:defRPr/>
            </a:lvl1pPr>
          </a:lstStyle>
          <a:p>
            <a:pPr>
              <a:defRPr/>
            </a:pPr>
            <a:fld id="{5DA98276-F5AD-4B1B-AEF6-41AEF05631F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txBox="1">
            <a:spLocks/>
          </p:cNvSpPr>
          <p:nvPr userDrawn="1"/>
        </p:nvSpPr>
        <p:spPr bwMode="auto">
          <a:xfrm>
            <a:off x="171450" y="8124287"/>
            <a:ext cx="2343150" cy="406400"/>
          </a:xfrm>
          <a:prstGeom prst="rect">
            <a:avLst/>
          </a:prstGeom>
          <a:noFill/>
          <a:ln w="9525">
            <a:noFill/>
            <a:miter lim="800000"/>
            <a:headEnd/>
            <a:tailEnd/>
          </a:ln>
        </p:spPr>
        <p:txBody>
          <a:bodyPr/>
          <a:lstStyle/>
          <a:p>
            <a:pPr algn="l"/>
            <a:r>
              <a:rPr lang="en-US" sz="700" dirty="0">
                <a:latin typeface="Arial" pitchFamily="34" charset="0"/>
                <a:cs typeface="Arial" pitchFamily="34" charset="0"/>
              </a:rPr>
              <a:t>© </a:t>
            </a:r>
            <a:r>
              <a:rPr lang="en-US" sz="700" dirty="0" smtClean="0">
                <a:latin typeface="Arial" pitchFamily="34" charset="0"/>
                <a:cs typeface="Arial" pitchFamily="34" charset="0"/>
              </a:rPr>
              <a:t>2017 </a:t>
            </a:r>
            <a:r>
              <a:rPr lang="en-US" sz="700" dirty="0">
                <a:latin typeface="Arial" pitchFamily="34" charset="0"/>
                <a:cs typeface="Arial" pitchFamily="34" charset="0"/>
              </a:rPr>
              <a:t>Meltzer, Lippe, </a:t>
            </a:r>
            <a:r>
              <a:rPr lang="en-US" sz="700" dirty="0" smtClean="0">
                <a:latin typeface="Arial" pitchFamily="34" charset="0"/>
                <a:cs typeface="Arial" pitchFamily="34" charset="0"/>
              </a:rPr>
              <a:t>Goldstein</a:t>
            </a:r>
          </a:p>
          <a:p>
            <a:pPr algn="l"/>
            <a:r>
              <a:rPr lang="en-US" sz="700" dirty="0" smtClean="0">
                <a:latin typeface="Arial" pitchFamily="34" charset="0"/>
                <a:cs typeface="Arial" pitchFamily="34" charset="0"/>
              </a:rPr>
              <a:t> </a:t>
            </a:r>
            <a:r>
              <a:rPr lang="en-US" sz="700" dirty="0">
                <a:latin typeface="Arial" pitchFamily="34" charset="0"/>
                <a:cs typeface="Arial" pitchFamily="34" charset="0"/>
              </a:rPr>
              <a:t>&amp; </a:t>
            </a:r>
            <a:r>
              <a:rPr lang="en-US" sz="700" dirty="0" smtClean="0">
                <a:latin typeface="Arial" pitchFamily="34" charset="0"/>
                <a:cs typeface="Arial" pitchFamily="34" charset="0"/>
              </a:rPr>
              <a:t>Breitstone</a:t>
            </a:r>
            <a:r>
              <a:rPr lang="en-US" sz="700" dirty="0">
                <a:latin typeface="Arial" pitchFamily="34" charset="0"/>
                <a:cs typeface="Arial" pitchFamily="34" charset="0"/>
              </a:rPr>
              <a:t>, LLP. All rights reserved. </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8839576"/>
            <a:ext cx="6858000" cy="304425"/>
          </a:xfrm>
          <a:prstGeom prst="rect">
            <a:avLst/>
          </a:prstGeom>
          <a:solidFill>
            <a:srgbClr val="51ABB3"/>
          </a:solidFill>
          <a:ln w="9525">
            <a:noFill/>
            <a:miter lim="800000"/>
            <a:headEnd/>
            <a:tailEnd/>
          </a:ln>
        </p:spPr>
        <p:txBody>
          <a:bodyPr wrap="none" lIns="91430" tIns="45715" rIns="91430" bIns="45715" anchor="ctr"/>
          <a:lstStyle/>
          <a:p>
            <a:pPr eaLnBrk="0" hangingPunct="0">
              <a:defRPr/>
            </a:pPr>
            <a:endParaRPr lang="en-US" sz="3600" dirty="0"/>
          </a:p>
        </p:txBody>
      </p:sp>
      <p:sp>
        <p:nvSpPr>
          <p:cNvPr id="1027" name="Rectangle 3"/>
          <p:cNvSpPr>
            <a:spLocks noChangeArrowheads="1"/>
          </p:cNvSpPr>
          <p:nvPr/>
        </p:nvSpPr>
        <p:spPr bwMode="auto">
          <a:xfrm>
            <a:off x="100399" y="8535148"/>
            <a:ext cx="184710" cy="230822"/>
          </a:xfrm>
          <a:prstGeom prst="rect">
            <a:avLst/>
          </a:prstGeom>
          <a:noFill/>
          <a:ln w="9525">
            <a:noFill/>
            <a:miter lim="800000"/>
            <a:headEnd/>
            <a:tailEnd/>
          </a:ln>
        </p:spPr>
        <p:txBody>
          <a:bodyPr wrap="none" lIns="91430" tIns="45715" rIns="91430" bIns="45715">
            <a:spAutoFit/>
          </a:bodyPr>
          <a:lstStyle/>
          <a:p>
            <a:pPr>
              <a:defRPr/>
            </a:pPr>
            <a:endParaRPr lang="en-US" sz="900" dirty="0">
              <a:solidFill>
                <a:schemeClr val="bg2"/>
              </a:solidFill>
              <a:latin typeface="Verdana" pitchFamily="34" charset="0"/>
            </a:endParaRPr>
          </a:p>
        </p:txBody>
      </p:sp>
      <p:sp>
        <p:nvSpPr>
          <p:cNvPr id="1028" name="Line 5"/>
          <p:cNvSpPr>
            <a:spLocks noChangeShapeType="1"/>
          </p:cNvSpPr>
          <p:nvPr userDrawn="1"/>
        </p:nvSpPr>
        <p:spPr bwMode="auto">
          <a:xfrm flipV="1">
            <a:off x="285750" y="2032000"/>
            <a:ext cx="6286500" cy="0"/>
          </a:xfrm>
          <a:prstGeom prst="line">
            <a:avLst/>
          </a:prstGeom>
          <a:noFill/>
          <a:ln w="127000">
            <a:solidFill>
              <a:srgbClr val="D6C060"/>
            </a:solidFill>
            <a:round/>
            <a:headEnd/>
            <a:tailEnd/>
          </a:ln>
        </p:spPr>
        <p:txBody>
          <a:bodyPr lIns="91430" tIns="45715" rIns="91430" bIns="45715"/>
          <a:lstStyle/>
          <a:p>
            <a:pPr>
              <a:defRPr/>
            </a:pPr>
            <a:endParaRPr lang="en-US" dirty="0"/>
          </a:p>
        </p:txBody>
      </p:sp>
      <p:sp>
        <p:nvSpPr>
          <p:cNvPr id="1029" name="Line 6"/>
          <p:cNvSpPr>
            <a:spLocks noChangeShapeType="1"/>
          </p:cNvSpPr>
          <p:nvPr userDrawn="1"/>
        </p:nvSpPr>
        <p:spPr bwMode="auto">
          <a:xfrm>
            <a:off x="0" y="0"/>
            <a:ext cx="0" cy="8736853"/>
          </a:xfrm>
          <a:prstGeom prst="line">
            <a:avLst/>
          </a:prstGeom>
          <a:noFill/>
          <a:ln w="190500">
            <a:solidFill>
              <a:schemeClr val="tx1"/>
            </a:solidFill>
            <a:round/>
            <a:headEnd/>
            <a:tailEnd/>
          </a:ln>
        </p:spPr>
        <p:txBody>
          <a:bodyPr lIns="91430" tIns="45715" rIns="91430" bIns="45715"/>
          <a:lstStyle/>
          <a:p>
            <a:pPr>
              <a:defRPr/>
            </a:pPr>
            <a:endParaRPr lang="en-US" dirty="0"/>
          </a:p>
        </p:txBody>
      </p:sp>
      <p:sp>
        <p:nvSpPr>
          <p:cNvPr id="1030" name="Rectangle 9"/>
          <p:cNvSpPr>
            <a:spLocks noGrp="1" noChangeArrowheads="1"/>
          </p:cNvSpPr>
          <p:nvPr>
            <p:ph type="body" idx="1"/>
          </p:nvPr>
        </p:nvSpPr>
        <p:spPr bwMode="auto">
          <a:xfrm>
            <a:off x="341880" y="2130986"/>
            <a:ext cx="6169989" cy="5997015"/>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12"/>
          <p:cNvSpPr>
            <a:spLocks noChangeArrowheads="1"/>
          </p:cNvSpPr>
          <p:nvPr userDrawn="1"/>
        </p:nvSpPr>
        <p:spPr bwMode="auto">
          <a:xfrm>
            <a:off x="514521" y="304429"/>
            <a:ext cx="5828960" cy="1320425"/>
          </a:xfrm>
          <a:prstGeom prst="rect">
            <a:avLst/>
          </a:prstGeom>
          <a:noFill/>
          <a:ln w="9525">
            <a:noFill/>
            <a:miter lim="800000"/>
            <a:headEnd/>
            <a:tailEnd/>
          </a:ln>
        </p:spPr>
        <p:txBody>
          <a:bodyPr lIns="91430" tIns="45715" rIns="91430" bIns="45715"/>
          <a:lstStyle/>
          <a:p>
            <a:pPr>
              <a:defRPr/>
            </a:pPr>
            <a:endParaRPr lang="en-US" sz="2400" dirty="0">
              <a:solidFill>
                <a:schemeClr val="tx2"/>
              </a:solidFill>
              <a:latin typeface="Verdana" pitchFamily="34" charset="0"/>
            </a:endParaRPr>
          </a:p>
        </p:txBody>
      </p:sp>
      <p:sp>
        <p:nvSpPr>
          <p:cNvPr id="1033" name="Text Box 13"/>
          <p:cNvSpPr txBox="1">
            <a:spLocks noChangeArrowheads="1"/>
          </p:cNvSpPr>
          <p:nvPr userDrawn="1"/>
        </p:nvSpPr>
        <p:spPr bwMode="auto">
          <a:xfrm>
            <a:off x="285750" y="101601"/>
            <a:ext cx="6286500" cy="1323429"/>
          </a:xfrm>
          <a:prstGeom prst="rect">
            <a:avLst/>
          </a:prstGeom>
          <a:solidFill>
            <a:srgbClr val="51ABB3">
              <a:alpha val="65098"/>
            </a:srgbClr>
          </a:solidFill>
          <a:ln>
            <a:noFill/>
          </a:ln>
          <a:extLst/>
        </p:spPr>
        <p:txBody>
          <a:bodyPr wrap="square" lIns="91430" tIns="45715" rIns="91430" bIns="45715">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endParaRPr lang="en-US" sz="2400" dirty="0" smtClean="0">
              <a:latin typeface="Vrinda" pitchFamily="34" charset="0"/>
            </a:endParaRPr>
          </a:p>
          <a:p>
            <a:pPr algn="ctr" eaLnBrk="1" hangingPunct="1">
              <a:defRPr/>
            </a:pPr>
            <a:endParaRPr lang="en-US" sz="2800" cap="small" dirty="0" smtClean="0">
              <a:latin typeface="Vrinda" pitchFamily="34" charset="0"/>
            </a:endParaRPr>
          </a:p>
          <a:p>
            <a:pPr algn="ctr" eaLnBrk="1" hangingPunct="1">
              <a:defRPr/>
            </a:pPr>
            <a:endParaRPr lang="en-US" sz="2800" cap="small" dirty="0" smtClean="0">
              <a:latin typeface="Vrinda" pitchFamily="34" charset="0"/>
            </a:endParaRPr>
          </a:p>
        </p:txBody>
      </p:sp>
      <p:sp>
        <p:nvSpPr>
          <p:cNvPr id="703502" name="Rectangle 14"/>
          <p:cNvSpPr>
            <a:spLocks noGrp="1" noChangeArrowheads="1"/>
          </p:cNvSpPr>
          <p:nvPr>
            <p:ph type="sldNum" sz="quarter" idx="4"/>
          </p:nvPr>
        </p:nvSpPr>
        <p:spPr bwMode="auto">
          <a:xfrm>
            <a:off x="4914730" y="8327839"/>
            <a:ext cx="1600541" cy="635000"/>
          </a:xfrm>
          <a:prstGeom prst="rect">
            <a:avLst/>
          </a:prstGeom>
          <a:noFill/>
          <a:ln>
            <a:noFill/>
          </a:ln>
          <a:effectLst/>
          <a:extLst>
            <a:ext uri="{FAA26D3D-D897-4be2-8F04-BA451C77F1D7}"/>
          </a:extLst>
        </p:spPr>
        <p:txBody>
          <a:bodyPr vert="horz" wrap="square" lIns="91430" tIns="45715" rIns="91430" bIns="45715" numCol="1" anchor="t" anchorCtr="0" compatLnSpc="1">
            <a:prstTxWarp prst="textNoShape">
              <a:avLst/>
            </a:prstTxWarp>
          </a:bodyPr>
          <a:lstStyle>
            <a:lvl1pPr algn="r">
              <a:defRPr sz="1400">
                <a:latin typeface="Times New Roman" pitchFamily="18" charset="0"/>
                <a:ea typeface="+mn-ea"/>
              </a:defRPr>
            </a:lvl1pPr>
          </a:lstStyle>
          <a:p>
            <a:pPr>
              <a:defRPr/>
            </a:pPr>
            <a:fld id="{C4166F56-8C76-470A-804B-44A48346A66B}" type="slidenum">
              <a:rPr lang="en-US"/>
              <a:pPr>
                <a:defRPr/>
              </a:pPr>
              <a:t>‹#›</a:t>
            </a:fld>
            <a:endParaRPr lang="en-US" dirty="0"/>
          </a:p>
        </p:txBody>
      </p:sp>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ea typeface="ＭＳ Ｐゴシック" pitchFamily="34" charset="-128"/>
        </a:defRPr>
      </a:lvl2pPr>
      <a:lvl3pPr algn="l" rtl="0" eaLnBrk="0" fontAlgn="base" hangingPunct="0">
        <a:spcBef>
          <a:spcPct val="0"/>
        </a:spcBef>
        <a:spcAft>
          <a:spcPct val="0"/>
        </a:spcAft>
        <a:defRPr sz="2400">
          <a:solidFill>
            <a:schemeClr val="tx2"/>
          </a:solidFill>
          <a:latin typeface="Verdana" pitchFamily="34" charset="0"/>
          <a:ea typeface="ＭＳ Ｐゴシック" pitchFamily="34" charset="-128"/>
        </a:defRPr>
      </a:lvl3pPr>
      <a:lvl4pPr algn="l" rtl="0" eaLnBrk="0" fontAlgn="base" hangingPunct="0">
        <a:spcBef>
          <a:spcPct val="0"/>
        </a:spcBef>
        <a:spcAft>
          <a:spcPct val="0"/>
        </a:spcAft>
        <a:defRPr sz="2400">
          <a:solidFill>
            <a:schemeClr val="tx2"/>
          </a:solidFill>
          <a:latin typeface="Verdana" pitchFamily="34" charset="0"/>
          <a:ea typeface="ＭＳ Ｐゴシック" pitchFamily="34" charset="-128"/>
        </a:defRPr>
      </a:lvl4pPr>
      <a:lvl5pPr algn="l" rtl="0" eaLnBrk="0" fontAlgn="base" hangingPunct="0">
        <a:spcBef>
          <a:spcPct val="0"/>
        </a:spcBef>
        <a:spcAft>
          <a:spcPct val="0"/>
        </a:spcAft>
        <a:defRPr sz="2400">
          <a:solidFill>
            <a:schemeClr val="tx2"/>
          </a:solidFill>
          <a:latin typeface="Verdana" pitchFamily="34" charset="0"/>
          <a:ea typeface="ＭＳ Ｐゴシック" pitchFamily="34" charset="-128"/>
        </a:defRPr>
      </a:lvl5pPr>
      <a:lvl6pPr marL="457149" algn="l" rtl="0" fontAlgn="base">
        <a:spcBef>
          <a:spcPct val="0"/>
        </a:spcBef>
        <a:spcAft>
          <a:spcPct val="0"/>
        </a:spcAft>
        <a:defRPr sz="2400">
          <a:solidFill>
            <a:schemeClr val="tx2"/>
          </a:solidFill>
          <a:latin typeface="Verdana" pitchFamily="34" charset="0"/>
          <a:ea typeface="ＭＳ Ｐゴシック" pitchFamily="34" charset="-128"/>
        </a:defRPr>
      </a:lvl6pPr>
      <a:lvl7pPr marL="914298" algn="l" rtl="0" fontAlgn="base">
        <a:spcBef>
          <a:spcPct val="0"/>
        </a:spcBef>
        <a:spcAft>
          <a:spcPct val="0"/>
        </a:spcAft>
        <a:defRPr sz="2400">
          <a:solidFill>
            <a:schemeClr val="tx2"/>
          </a:solidFill>
          <a:latin typeface="Verdana" pitchFamily="34" charset="0"/>
          <a:ea typeface="ＭＳ Ｐゴシック" pitchFamily="34" charset="-128"/>
        </a:defRPr>
      </a:lvl7pPr>
      <a:lvl8pPr marL="1371448" algn="l" rtl="0" fontAlgn="base">
        <a:spcBef>
          <a:spcPct val="0"/>
        </a:spcBef>
        <a:spcAft>
          <a:spcPct val="0"/>
        </a:spcAft>
        <a:defRPr sz="2400">
          <a:solidFill>
            <a:schemeClr val="tx2"/>
          </a:solidFill>
          <a:latin typeface="Verdana" pitchFamily="34" charset="0"/>
          <a:ea typeface="ＭＳ Ｐゴシック" pitchFamily="34" charset="-128"/>
        </a:defRPr>
      </a:lvl8pPr>
      <a:lvl9pPr marL="1828597" algn="l" rtl="0" fontAlgn="base">
        <a:spcBef>
          <a:spcPct val="0"/>
        </a:spcBef>
        <a:spcAft>
          <a:spcPct val="0"/>
        </a:spcAft>
        <a:defRPr sz="2400">
          <a:solidFill>
            <a:schemeClr val="tx2"/>
          </a:solidFill>
          <a:latin typeface="Verdana" pitchFamily="34" charset="0"/>
          <a:ea typeface="ＭＳ Ｐゴシック" pitchFamily="34" charset="-128"/>
        </a:defRPr>
      </a:lvl9pPr>
    </p:titleStyle>
    <p:bodyStyle>
      <a:lvl1pPr marL="341984" indent="-341984" algn="l" rtl="0" eaLnBrk="0" fontAlgn="base" hangingPunct="0">
        <a:spcBef>
          <a:spcPct val="20000"/>
        </a:spcBef>
        <a:spcAft>
          <a:spcPct val="0"/>
        </a:spcAft>
        <a:buChar char="•"/>
        <a:defRPr sz="2400">
          <a:solidFill>
            <a:schemeClr val="tx1"/>
          </a:solidFill>
          <a:latin typeface="+mn-lt"/>
          <a:ea typeface="+mn-ea"/>
          <a:cs typeface="+mn-cs"/>
        </a:defRPr>
      </a:lvl1pPr>
      <a:lvl2pPr marL="741994" indent="-285193" algn="l" rtl="0" eaLnBrk="0" fontAlgn="base" hangingPunct="0">
        <a:spcBef>
          <a:spcPct val="20000"/>
        </a:spcBef>
        <a:spcAft>
          <a:spcPct val="0"/>
        </a:spcAft>
        <a:buChar char="•"/>
        <a:defRPr sz="2000">
          <a:solidFill>
            <a:schemeClr val="tx1"/>
          </a:solidFill>
          <a:latin typeface="+mn-lt"/>
          <a:ea typeface="+mn-ea"/>
        </a:defRPr>
      </a:lvl2pPr>
      <a:lvl3pPr marL="1142004" indent="-228401" algn="l" rtl="0" eaLnBrk="0" fontAlgn="base" hangingPunct="0">
        <a:spcBef>
          <a:spcPct val="20000"/>
        </a:spcBef>
        <a:spcAft>
          <a:spcPct val="0"/>
        </a:spcAft>
        <a:buChar char="•"/>
        <a:defRPr sz="2400">
          <a:solidFill>
            <a:schemeClr val="tx1"/>
          </a:solidFill>
          <a:latin typeface="+mn-lt"/>
          <a:ea typeface="+mn-ea"/>
        </a:defRPr>
      </a:lvl3pPr>
      <a:lvl4pPr marL="1598806" indent="-228401" algn="l" rtl="0" eaLnBrk="0" fontAlgn="base" hangingPunct="0">
        <a:spcBef>
          <a:spcPct val="20000"/>
        </a:spcBef>
        <a:spcAft>
          <a:spcPct val="0"/>
        </a:spcAft>
        <a:buChar char="•"/>
        <a:defRPr sz="1600">
          <a:solidFill>
            <a:schemeClr val="tx1"/>
          </a:solidFill>
          <a:latin typeface="+mn-lt"/>
          <a:ea typeface="+mn-ea"/>
        </a:defRPr>
      </a:lvl4pPr>
      <a:lvl5pPr marL="2056842" indent="-228401" algn="l" rtl="0" eaLnBrk="0" fontAlgn="base" hangingPunct="0">
        <a:spcBef>
          <a:spcPct val="20000"/>
        </a:spcBef>
        <a:spcAft>
          <a:spcPct val="0"/>
        </a:spcAft>
        <a:buChar char="•"/>
        <a:defRPr sz="1600">
          <a:solidFill>
            <a:schemeClr val="tx1"/>
          </a:solidFill>
          <a:latin typeface="+mn-lt"/>
          <a:ea typeface="+mn-ea"/>
        </a:defRPr>
      </a:lvl5pPr>
      <a:lvl6pPr marL="2514320" indent="-228575" algn="l" rtl="0" fontAlgn="base">
        <a:spcBef>
          <a:spcPct val="20000"/>
        </a:spcBef>
        <a:spcAft>
          <a:spcPct val="0"/>
        </a:spcAft>
        <a:buChar char="•"/>
        <a:defRPr sz="1600">
          <a:solidFill>
            <a:schemeClr val="tx1"/>
          </a:solidFill>
          <a:latin typeface="+mn-lt"/>
          <a:ea typeface="+mn-ea"/>
        </a:defRPr>
      </a:lvl6pPr>
      <a:lvl7pPr marL="2971470" indent="-228575" algn="l" rtl="0" fontAlgn="base">
        <a:spcBef>
          <a:spcPct val="20000"/>
        </a:spcBef>
        <a:spcAft>
          <a:spcPct val="0"/>
        </a:spcAft>
        <a:buChar char="•"/>
        <a:defRPr sz="1600">
          <a:solidFill>
            <a:schemeClr val="tx1"/>
          </a:solidFill>
          <a:latin typeface="+mn-lt"/>
          <a:ea typeface="+mn-ea"/>
        </a:defRPr>
      </a:lvl7pPr>
      <a:lvl8pPr marL="3428619" indent="-228575" algn="l" rtl="0" fontAlgn="base">
        <a:spcBef>
          <a:spcPct val="20000"/>
        </a:spcBef>
        <a:spcAft>
          <a:spcPct val="0"/>
        </a:spcAft>
        <a:buChar char="•"/>
        <a:defRPr sz="1600">
          <a:solidFill>
            <a:schemeClr val="tx1"/>
          </a:solidFill>
          <a:latin typeface="+mn-lt"/>
          <a:ea typeface="+mn-ea"/>
        </a:defRPr>
      </a:lvl8pPr>
      <a:lvl9pPr marL="3885768" indent="-228575"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298" rtl="0" eaLnBrk="1" latinLnBrk="0" hangingPunct="1">
        <a:defRPr sz="1800" kern="1200">
          <a:solidFill>
            <a:schemeClr val="tx1"/>
          </a:solidFill>
          <a:latin typeface="+mn-lt"/>
          <a:ea typeface="+mn-ea"/>
          <a:cs typeface="+mn-cs"/>
        </a:defRPr>
      </a:lvl1pPr>
      <a:lvl2pPr marL="457149" algn="l" defTabSz="914298" rtl="0" eaLnBrk="1" latinLnBrk="0" hangingPunct="1">
        <a:defRPr sz="1800" kern="1200">
          <a:solidFill>
            <a:schemeClr val="tx1"/>
          </a:solidFill>
          <a:latin typeface="+mn-lt"/>
          <a:ea typeface="+mn-ea"/>
          <a:cs typeface="+mn-cs"/>
        </a:defRPr>
      </a:lvl2pPr>
      <a:lvl3pPr marL="914298" algn="l" defTabSz="914298" rtl="0" eaLnBrk="1" latinLnBrk="0" hangingPunct="1">
        <a:defRPr sz="1800" kern="1200">
          <a:solidFill>
            <a:schemeClr val="tx1"/>
          </a:solidFill>
          <a:latin typeface="+mn-lt"/>
          <a:ea typeface="+mn-ea"/>
          <a:cs typeface="+mn-cs"/>
        </a:defRPr>
      </a:lvl3pPr>
      <a:lvl4pPr marL="1371448" algn="l" defTabSz="914298" rtl="0" eaLnBrk="1" latinLnBrk="0" hangingPunct="1">
        <a:defRPr sz="1800" kern="1200">
          <a:solidFill>
            <a:schemeClr val="tx1"/>
          </a:solidFill>
          <a:latin typeface="+mn-lt"/>
          <a:ea typeface="+mn-ea"/>
          <a:cs typeface="+mn-cs"/>
        </a:defRPr>
      </a:lvl4pPr>
      <a:lvl5pPr marL="1828597" algn="l" defTabSz="914298" rtl="0" eaLnBrk="1" latinLnBrk="0" hangingPunct="1">
        <a:defRPr sz="1800" kern="1200">
          <a:solidFill>
            <a:schemeClr val="tx1"/>
          </a:solidFill>
          <a:latin typeface="+mn-lt"/>
          <a:ea typeface="+mn-ea"/>
          <a:cs typeface="+mn-cs"/>
        </a:defRPr>
      </a:lvl5pPr>
      <a:lvl6pPr marL="2285746" algn="l" defTabSz="914298" rtl="0" eaLnBrk="1" latinLnBrk="0" hangingPunct="1">
        <a:defRPr sz="1800" kern="1200">
          <a:solidFill>
            <a:schemeClr val="tx1"/>
          </a:solidFill>
          <a:latin typeface="+mn-lt"/>
          <a:ea typeface="+mn-ea"/>
          <a:cs typeface="+mn-cs"/>
        </a:defRPr>
      </a:lvl6pPr>
      <a:lvl7pPr marL="2742895" algn="l" defTabSz="914298" rtl="0" eaLnBrk="1" latinLnBrk="0" hangingPunct="1">
        <a:defRPr sz="1800" kern="1200">
          <a:solidFill>
            <a:schemeClr val="tx1"/>
          </a:solidFill>
          <a:latin typeface="+mn-lt"/>
          <a:ea typeface="+mn-ea"/>
          <a:cs typeface="+mn-cs"/>
        </a:defRPr>
      </a:lvl7pPr>
      <a:lvl8pPr marL="3200044" algn="l" defTabSz="914298" rtl="0" eaLnBrk="1" latinLnBrk="0" hangingPunct="1">
        <a:defRPr sz="1800" kern="1200">
          <a:solidFill>
            <a:schemeClr val="tx1"/>
          </a:solidFill>
          <a:latin typeface="+mn-lt"/>
          <a:ea typeface="+mn-ea"/>
          <a:cs typeface="+mn-cs"/>
        </a:defRPr>
      </a:lvl8pPr>
      <a:lvl9pPr marL="3657193" algn="l" defTabSz="91429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farrell@meltzerlippe.com"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jpeg"/><Relationship Id="rId4" Type="http://schemas.openxmlformats.org/officeDocument/2006/relationships/hyperlink" Target="mailto:sodell@meltzerlipp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labor.ny.gov/workerprotection/laborstandards/workprot/nyvsfed.s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6477000"/>
            <a:ext cx="5981700" cy="1600200"/>
          </a:xfrm>
          <a:gradFill>
            <a:gsLst>
              <a:gs pos="0">
                <a:srgbClr val="51ABB3"/>
              </a:gs>
              <a:gs pos="50000">
                <a:schemeClr val="accent1">
                  <a:tint val="44500"/>
                  <a:satMod val="160000"/>
                </a:schemeClr>
              </a:gs>
              <a:gs pos="100000">
                <a:schemeClr val="accent1">
                  <a:tint val="23500"/>
                  <a:satMod val="160000"/>
                </a:schemeClr>
              </a:gs>
            </a:gsLst>
            <a:lin ang="5400000" scaled="0"/>
          </a:gradFill>
          <a:effectLst>
            <a:glow>
              <a:srgbClr val="51ABB3">
                <a:alpha val="74000"/>
              </a:srgbClr>
            </a:glow>
            <a:softEdge rad="63500"/>
          </a:effectLst>
        </p:spPr>
        <p:txBody>
          <a:bodyPr>
            <a:normAutofit fontScale="25000" lnSpcReduction="20000"/>
          </a:bodyPr>
          <a:lstStyle/>
          <a:p>
            <a:endParaRPr lang="en-US" sz="5000" b="1" dirty="0">
              <a:solidFill>
                <a:schemeClr val="tx1"/>
              </a:solidFill>
            </a:endParaRPr>
          </a:p>
          <a:p>
            <a:pPr>
              <a:lnSpc>
                <a:spcPct val="120000"/>
              </a:lnSpc>
              <a:spcBef>
                <a:spcPts val="0"/>
              </a:spcBef>
            </a:pPr>
            <a:r>
              <a:rPr lang="en-US" sz="3600" b="1" dirty="0" smtClean="0">
                <a:solidFill>
                  <a:schemeClr val="tx1"/>
                </a:solidFill>
              </a:rPr>
              <a:t>Presented By:</a:t>
            </a:r>
            <a:br>
              <a:rPr lang="en-US" sz="3600" b="1" dirty="0" smtClean="0">
                <a:solidFill>
                  <a:schemeClr val="tx1"/>
                </a:solidFill>
              </a:rPr>
            </a:br>
            <a:r>
              <a:rPr lang="en-US" sz="3600" b="1" dirty="0" smtClean="0">
                <a:solidFill>
                  <a:schemeClr val="tx1"/>
                </a:solidFill>
              </a:rPr>
              <a:t>Jonathan D. Farrell, Esq.</a:t>
            </a:r>
            <a:br>
              <a:rPr lang="en-US" sz="3600" b="1" dirty="0" smtClean="0">
                <a:solidFill>
                  <a:schemeClr val="tx1"/>
                </a:solidFill>
              </a:rPr>
            </a:br>
            <a:r>
              <a:rPr lang="en-US" sz="3600" b="1" dirty="0" smtClean="0">
                <a:solidFill>
                  <a:schemeClr val="tx1"/>
                </a:solidFill>
              </a:rPr>
              <a:t>			</a:t>
            </a:r>
            <a:endParaRPr lang="en-US" sz="3600" dirty="0" smtClean="0"/>
          </a:p>
          <a:p>
            <a:pPr marL="440867" indent="-440867">
              <a:defRPr/>
            </a:pPr>
            <a:r>
              <a:rPr lang="en-US" sz="3600" b="1" dirty="0" smtClean="0">
                <a:solidFill>
                  <a:schemeClr val="tx1"/>
                </a:solidFill>
              </a:rPr>
              <a:t>Meltzer, Lippe, Goldstein &amp; Breitstone, LLP </a:t>
            </a:r>
          </a:p>
          <a:p>
            <a:pPr marL="440867" indent="-440867">
              <a:defRPr/>
            </a:pPr>
            <a:r>
              <a:rPr lang="en-US" sz="3600" b="1" dirty="0" smtClean="0">
                <a:solidFill>
                  <a:schemeClr val="tx1"/>
                </a:solidFill>
              </a:rPr>
              <a:t>Mineola, New York</a:t>
            </a:r>
          </a:p>
          <a:p>
            <a:pPr marL="440867" indent="-440867">
              <a:lnSpc>
                <a:spcPct val="80000"/>
              </a:lnSpc>
              <a:defRPr/>
            </a:pPr>
            <a:r>
              <a:rPr lang="en-US" sz="3600" b="1" dirty="0" smtClean="0">
                <a:solidFill>
                  <a:schemeClr val="tx1"/>
                </a:solidFill>
              </a:rPr>
              <a:t>516.747.0300 Ext. 130</a:t>
            </a:r>
            <a:br>
              <a:rPr lang="en-US" sz="3600" b="1" dirty="0" smtClean="0">
                <a:solidFill>
                  <a:schemeClr val="tx1"/>
                </a:solidFill>
              </a:rPr>
            </a:br>
            <a:endParaRPr lang="en-US" sz="3600" b="1" dirty="0" smtClean="0">
              <a:solidFill>
                <a:schemeClr val="tx1"/>
              </a:solidFill>
            </a:endParaRPr>
          </a:p>
          <a:p>
            <a:pPr marL="440867" indent="-440867">
              <a:lnSpc>
                <a:spcPct val="80000"/>
              </a:lnSpc>
              <a:defRPr/>
            </a:pPr>
            <a:r>
              <a:rPr lang="en-US" sz="3600" b="1" dirty="0" smtClean="0">
                <a:solidFill>
                  <a:schemeClr val="tx1"/>
                </a:solidFill>
                <a:hlinkClick r:id="rId3"/>
              </a:rPr>
              <a:t>jfarrell@meltzerlippe.com</a:t>
            </a:r>
            <a:endParaRPr lang="en-US" sz="3600" b="1" dirty="0" smtClean="0">
              <a:solidFill>
                <a:schemeClr val="tx1"/>
              </a:solidFill>
              <a:hlinkClick r:id="rId4"/>
            </a:endParaRPr>
          </a:p>
          <a:p>
            <a:pPr marL="440867" indent="-440867">
              <a:lnSpc>
                <a:spcPct val="80000"/>
              </a:lnSpc>
              <a:defRPr/>
            </a:pPr>
            <a:endParaRPr lang="en-US" sz="3600" b="1" dirty="0" smtClean="0">
              <a:solidFill>
                <a:schemeClr val="tx1"/>
              </a:solidFill>
            </a:endParaRPr>
          </a:p>
          <a:p>
            <a:pPr marL="440867" indent="-440867">
              <a:defRPr/>
            </a:pPr>
            <a:r>
              <a:rPr lang="en-US" sz="3600" b="1" dirty="0" smtClean="0">
                <a:solidFill>
                  <a:schemeClr val="tx1"/>
                </a:solidFill>
              </a:rPr>
              <a:t>www.meltzerlippe.com</a:t>
            </a:r>
            <a:endParaRPr lang="en-US" sz="3600" b="1" dirty="0">
              <a:solidFill>
                <a:schemeClr val="tx1"/>
              </a:solidFill>
              <a:hlinkClick r:id="rId4"/>
            </a:endParaRPr>
          </a:p>
        </p:txBody>
      </p:sp>
      <p:sp>
        <p:nvSpPr>
          <p:cNvPr id="6" name="Rectangle 5"/>
          <p:cNvSpPr/>
          <p:nvPr/>
        </p:nvSpPr>
        <p:spPr>
          <a:xfrm>
            <a:off x="320040" y="228600"/>
            <a:ext cx="6172200" cy="1077218"/>
          </a:xfrm>
          <a:prstGeom prst="rect">
            <a:avLst/>
          </a:prstGeom>
        </p:spPr>
        <p:txBody>
          <a:bodyPr wrap="square">
            <a:spAutoFit/>
          </a:bodyPr>
          <a:lstStyle/>
          <a:p>
            <a:pPr algn="ctr">
              <a:defRPr/>
            </a:pPr>
            <a:r>
              <a:rPr lang="en-US" sz="2000" b="1" kern="0" dirty="0" smtClean="0">
                <a:solidFill>
                  <a:schemeClr val="tx2"/>
                </a:solidFill>
                <a:latin typeface="Times New Roman" panose="02020603050405020304" pitchFamily="18" charset="0"/>
                <a:cs typeface="Times New Roman" panose="02020603050405020304" pitchFamily="18" charset="0"/>
              </a:rPr>
              <a:t>HOT TOPICS IN PROPER </a:t>
            </a:r>
            <a:br>
              <a:rPr lang="en-US" sz="2000" b="1" kern="0" dirty="0" smtClean="0">
                <a:solidFill>
                  <a:schemeClr val="tx2"/>
                </a:solidFill>
                <a:latin typeface="Times New Roman" panose="02020603050405020304" pitchFamily="18" charset="0"/>
                <a:cs typeface="Times New Roman" panose="02020603050405020304" pitchFamily="18" charset="0"/>
              </a:rPr>
            </a:br>
            <a:r>
              <a:rPr lang="en-US" sz="2000" b="1" kern="0" dirty="0" smtClean="0">
                <a:solidFill>
                  <a:schemeClr val="tx2"/>
                </a:solidFill>
                <a:latin typeface="Times New Roman" panose="02020603050405020304" pitchFamily="18" charset="0"/>
                <a:cs typeface="Times New Roman" panose="02020603050405020304" pitchFamily="18" charset="0"/>
              </a:rPr>
              <a:t>WAGE &amp; HOUR COMPLIANCE</a:t>
            </a:r>
            <a:br>
              <a:rPr lang="en-US" sz="2000" b="1" kern="0" dirty="0" smtClean="0">
                <a:solidFill>
                  <a:schemeClr val="tx2"/>
                </a:solidFill>
                <a:latin typeface="Times New Roman" panose="02020603050405020304" pitchFamily="18" charset="0"/>
                <a:cs typeface="Times New Roman" panose="02020603050405020304" pitchFamily="18" charset="0"/>
              </a:rPr>
            </a:br>
            <a:r>
              <a:rPr lang="en-US" sz="1200" b="1" i="1" kern="0" dirty="0" smtClean="0">
                <a:solidFill>
                  <a:srgbClr val="C00000"/>
                </a:solidFill>
                <a:latin typeface="Times New Roman" panose="02020603050405020304" pitchFamily="18" charset="0"/>
                <a:cs typeface="Times New Roman" panose="02020603050405020304" pitchFamily="18" charset="0"/>
              </a:rPr>
              <a:t>An informative review and update on the various laws regulating</a:t>
            </a:r>
          </a:p>
          <a:p>
            <a:pPr algn="ctr">
              <a:defRPr/>
            </a:pPr>
            <a:r>
              <a:rPr lang="en-US" sz="1200" b="1" i="1" kern="0" dirty="0" smtClean="0">
                <a:solidFill>
                  <a:srgbClr val="C00000"/>
                </a:solidFill>
                <a:latin typeface="Times New Roman" panose="02020603050405020304" pitchFamily="18" charset="0"/>
                <a:cs typeface="Times New Roman" panose="02020603050405020304" pitchFamily="18" charset="0"/>
              </a:rPr>
              <a:t> minimum wage and overtime issues.</a:t>
            </a:r>
            <a:endParaRPr lang="en-US" sz="1200" i="1" kern="0"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5575" y="5638800"/>
            <a:ext cx="1428750" cy="742598"/>
          </a:xfrm>
          <a:prstGeom prst="rect">
            <a:avLst/>
          </a:prstGeom>
        </p:spPr>
      </p:pic>
      <p:sp>
        <p:nvSpPr>
          <p:cNvPr id="8" name="TextBox 7"/>
          <p:cNvSpPr txBox="1"/>
          <p:nvPr/>
        </p:nvSpPr>
        <p:spPr>
          <a:xfrm>
            <a:off x="320040" y="2423279"/>
            <a:ext cx="6385560" cy="3354765"/>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The executive, professional and administrative </a:t>
            </a:r>
            <a:r>
              <a:rPr lang="en-US" sz="1600" b="1" dirty="0" smtClean="0">
                <a:latin typeface="Times New Roman" panose="02020603050405020304" pitchFamily="18" charset="0"/>
                <a:cs typeface="Times New Roman" panose="02020603050405020304" pitchFamily="18" charset="0"/>
              </a:rPr>
              <a:t>overtime exemptions.</a:t>
            </a:r>
          </a:p>
          <a:p>
            <a:endParaRPr lang="en-US" sz="16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When overtime is or is not </a:t>
            </a:r>
            <a:r>
              <a:rPr lang="en-US" sz="1600" b="1" dirty="0" smtClean="0">
                <a:latin typeface="Times New Roman" panose="02020603050405020304" pitchFamily="18" charset="0"/>
                <a:cs typeface="Times New Roman" panose="02020603050405020304" pitchFamily="18" charset="0"/>
              </a:rPr>
              <a:t>required under the law.</a:t>
            </a:r>
          </a:p>
          <a:p>
            <a:endParaRPr lang="en-US" sz="16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Basic employer compliance </a:t>
            </a:r>
            <a:r>
              <a:rPr lang="en-US" sz="1600" dirty="0" smtClean="0">
                <a:latin typeface="Times New Roman" panose="02020603050405020304" pitchFamily="18" charset="0"/>
                <a:cs typeface="Times New Roman" panose="02020603050405020304" pitchFamily="18" charset="0"/>
              </a:rPr>
              <a:t>in connection with wage and hour law.</a:t>
            </a:r>
          </a:p>
          <a:p>
            <a:endParaRPr lang="en-US"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Penalties</a:t>
            </a:r>
            <a:r>
              <a:rPr lang="en-US" sz="1600" dirty="0" smtClean="0">
                <a:latin typeface="Times New Roman" panose="02020603050405020304" pitchFamily="18" charset="0"/>
                <a:cs typeface="Times New Roman" panose="02020603050405020304" pitchFamily="18" charset="0"/>
              </a:rPr>
              <a:t> an employer faces when it fails to correctly pay the minimum wage and overtime to employees.</a:t>
            </a:r>
          </a:p>
          <a:p>
            <a:endParaRPr lang="en-US" sz="1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b="1" dirty="0" smtClean="0">
                <a:latin typeface="Times New Roman" panose="02020603050405020304" pitchFamily="18" charset="0"/>
                <a:cs typeface="Times New Roman" panose="02020603050405020304" pitchFamily="18" charset="0"/>
              </a:rPr>
              <a:t>A religious institution’s possible exemption</a:t>
            </a:r>
            <a:r>
              <a:rPr lang="en-US" sz="1600" dirty="0" smtClean="0">
                <a:latin typeface="Times New Roman" panose="02020603050405020304" pitchFamily="18" charset="0"/>
                <a:cs typeface="Times New Roman" panose="02020603050405020304" pitchFamily="18" charset="0"/>
              </a:rPr>
              <a:t> from federal or state wage and hour law.</a:t>
            </a: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286001" y="1450777"/>
            <a:ext cx="2362200" cy="276999"/>
          </a:xfrm>
          <a:prstGeom prst="rect">
            <a:avLst/>
          </a:prstGeom>
          <a:noFill/>
        </p:spPr>
        <p:txBody>
          <a:bodyPr wrap="square" rtlCol="0">
            <a:spAutoFit/>
          </a:bodyPr>
          <a:lstStyle/>
          <a:p>
            <a:pPr algn="ctr"/>
            <a:r>
              <a:rPr lang="en-US" sz="1200" b="1" i="1" dirty="0" smtClean="0">
                <a:latin typeface="Times New Roman" panose="02020603050405020304" pitchFamily="18" charset="0"/>
                <a:cs typeface="Times New Roman" panose="02020603050405020304" pitchFamily="18" charset="0"/>
              </a:rPr>
              <a:t>WEBINAR: MAY 23, 2017</a:t>
            </a:r>
            <a:endParaRPr lang="en-US" sz="1200" b="1" i="1"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167890"/>
            <a:ext cx="6229350" cy="5324535"/>
          </a:xfrm>
          <a:prstGeom prst="rect">
            <a:avLst/>
          </a:prstGeom>
        </p:spPr>
        <p:txBody>
          <a:bodyPr wrap="square">
            <a:spAutoFit/>
          </a:bodyPr>
          <a:lstStyle/>
          <a:p>
            <a:r>
              <a:rPr lang="en-US" b="1" u="sng" dirty="0">
                <a:latin typeface="Times New Roman" panose="02020603050405020304" pitchFamily="18" charset="0"/>
                <a:cs typeface="Times New Roman" panose="02020603050405020304" pitchFamily="18" charset="0"/>
              </a:rPr>
              <a:t>B. Under FLSA, What Records Are Required: </a:t>
            </a:r>
            <a:endParaRPr lang="en-US" b="1" u="sng"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Every </a:t>
            </a:r>
            <a:r>
              <a:rPr lang="en-US" sz="1600" dirty="0">
                <a:latin typeface="Times New Roman" panose="02020603050405020304" pitchFamily="18" charset="0"/>
                <a:cs typeface="Times New Roman" panose="02020603050405020304" pitchFamily="18" charset="0"/>
              </a:rPr>
              <a:t>covered employer must keep certain records for each non-exempt worker. The FLSA requires no particular form for the records, but does require that the records include certain accurate identifying information about the employee and data about the hours worked and the wages earned. The following is a listing of the basic records that an employer must maintain</a:t>
            </a:r>
            <a:r>
              <a:rPr lang="en-US" sz="16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pPr marL="342900" indent="-342900">
              <a:buAutoNum type="arabicPeriod"/>
            </a:pPr>
            <a:r>
              <a:rPr lang="en-US" sz="1600" dirty="0" smtClean="0">
                <a:latin typeface="Times New Roman" panose="02020603050405020304" pitchFamily="18" charset="0"/>
                <a:cs typeface="Times New Roman" panose="02020603050405020304" pitchFamily="18" charset="0"/>
              </a:rPr>
              <a:t>Employee's </a:t>
            </a:r>
            <a:r>
              <a:rPr lang="en-US" sz="1600" dirty="0">
                <a:latin typeface="Times New Roman" panose="02020603050405020304" pitchFamily="18" charset="0"/>
                <a:cs typeface="Times New Roman" panose="02020603050405020304" pitchFamily="18" charset="0"/>
              </a:rPr>
              <a:t>full name and social security number</a:t>
            </a:r>
            <a:r>
              <a:rPr lang="en-US" sz="16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pPr marL="342900" indent="-342900">
              <a:buAutoNum type="arabicPeriod" startAt="2"/>
            </a:pPr>
            <a:r>
              <a:rPr lang="en-US" sz="1600" dirty="0" smtClean="0">
                <a:latin typeface="Times New Roman" panose="02020603050405020304" pitchFamily="18" charset="0"/>
                <a:cs typeface="Times New Roman" panose="02020603050405020304" pitchFamily="18" charset="0"/>
              </a:rPr>
              <a:t>Address</a:t>
            </a:r>
            <a:r>
              <a:rPr lang="en-US" sz="1600" dirty="0">
                <a:latin typeface="Times New Roman" panose="02020603050405020304" pitchFamily="18" charset="0"/>
                <a:cs typeface="Times New Roman" panose="02020603050405020304" pitchFamily="18" charset="0"/>
              </a:rPr>
              <a:t>, including zip code</a:t>
            </a:r>
            <a:r>
              <a:rPr lang="en-US" sz="1600" dirty="0" smtClean="0">
                <a:latin typeface="Times New Roman" panose="02020603050405020304" pitchFamily="18" charset="0"/>
                <a:cs typeface="Times New Roman" panose="02020603050405020304" pitchFamily="18" charset="0"/>
              </a:rPr>
              <a:t>.</a:t>
            </a:r>
          </a:p>
          <a:p>
            <a:pPr marL="342900" indent="-342900">
              <a:buAutoNum type="arabicPeriod" startAt="2"/>
            </a:pPr>
            <a:endParaRPr lang="en-US" sz="1600" dirty="0">
              <a:latin typeface="Times New Roman" panose="02020603050405020304" pitchFamily="18" charset="0"/>
              <a:cs typeface="Times New Roman" panose="02020603050405020304" pitchFamily="18" charset="0"/>
            </a:endParaRPr>
          </a:p>
          <a:p>
            <a:pPr marL="342900" indent="-342900">
              <a:buAutoNum type="arabicPeriod" startAt="3"/>
            </a:pPr>
            <a:r>
              <a:rPr lang="en-US" sz="1600" dirty="0" smtClean="0">
                <a:latin typeface="Times New Roman" panose="02020603050405020304" pitchFamily="18" charset="0"/>
                <a:cs typeface="Times New Roman" panose="02020603050405020304" pitchFamily="18" charset="0"/>
              </a:rPr>
              <a:t>Birth </a:t>
            </a:r>
            <a:r>
              <a:rPr lang="en-US" sz="1600" dirty="0">
                <a:latin typeface="Times New Roman" panose="02020603050405020304" pitchFamily="18" charset="0"/>
                <a:cs typeface="Times New Roman" panose="02020603050405020304" pitchFamily="18" charset="0"/>
              </a:rPr>
              <a:t>date, if younger than 19</a:t>
            </a:r>
            <a:r>
              <a:rPr lang="en-US" sz="1600" dirty="0" smtClean="0">
                <a:latin typeface="Times New Roman" panose="02020603050405020304" pitchFamily="18" charset="0"/>
                <a:cs typeface="Times New Roman" panose="02020603050405020304" pitchFamily="18" charset="0"/>
              </a:rPr>
              <a:t>.</a:t>
            </a:r>
          </a:p>
          <a:p>
            <a:pPr marL="342900" indent="-342900">
              <a:buAutoNum type="arabicPeriod" startAt="3"/>
            </a:pPr>
            <a:endParaRPr lang="en-US" sz="1600" dirty="0">
              <a:latin typeface="Times New Roman" panose="02020603050405020304" pitchFamily="18" charset="0"/>
              <a:cs typeface="Times New Roman" panose="02020603050405020304" pitchFamily="18" charset="0"/>
            </a:endParaRPr>
          </a:p>
          <a:p>
            <a:pPr marL="342900" indent="-342900">
              <a:buAutoNum type="arabicPeriod" startAt="4"/>
            </a:pPr>
            <a:r>
              <a:rPr lang="en-US" sz="1600" dirty="0" smtClean="0">
                <a:latin typeface="Times New Roman" panose="02020603050405020304" pitchFamily="18" charset="0"/>
                <a:cs typeface="Times New Roman" panose="02020603050405020304" pitchFamily="18" charset="0"/>
              </a:rPr>
              <a:t>Sex </a:t>
            </a:r>
            <a:r>
              <a:rPr lang="en-US" sz="1600" dirty="0">
                <a:latin typeface="Times New Roman" panose="02020603050405020304" pitchFamily="18" charset="0"/>
                <a:cs typeface="Times New Roman" panose="02020603050405020304" pitchFamily="18" charset="0"/>
              </a:rPr>
              <a:t>and occupation</a:t>
            </a:r>
            <a:r>
              <a:rPr lang="en-US" sz="1600" dirty="0" smtClean="0">
                <a:latin typeface="Times New Roman" panose="02020603050405020304" pitchFamily="18" charset="0"/>
                <a:cs typeface="Times New Roman" panose="02020603050405020304" pitchFamily="18" charset="0"/>
              </a:rPr>
              <a:t>.</a:t>
            </a:r>
          </a:p>
          <a:p>
            <a:pPr marL="342900" indent="-342900">
              <a:buAutoNum type="arabicPeriod" startAt="4"/>
            </a:pPr>
            <a:endParaRPr lang="en-US" sz="1600" dirty="0">
              <a:latin typeface="Times New Roman" panose="02020603050405020304" pitchFamily="18" charset="0"/>
              <a:cs typeface="Times New Roman" panose="02020603050405020304" pitchFamily="18" charset="0"/>
            </a:endParaRPr>
          </a:p>
          <a:p>
            <a:pPr marL="342900" indent="-342900">
              <a:buAutoNum type="arabicPeriod" startAt="5"/>
            </a:pPr>
            <a:r>
              <a:rPr lang="en-US" sz="1600" dirty="0" smtClean="0">
                <a:latin typeface="Times New Roman" panose="02020603050405020304" pitchFamily="18" charset="0"/>
                <a:cs typeface="Times New Roman" panose="02020603050405020304" pitchFamily="18" charset="0"/>
              </a:rPr>
              <a:t>Time </a:t>
            </a:r>
            <a:r>
              <a:rPr lang="en-US" sz="1600" dirty="0">
                <a:latin typeface="Times New Roman" panose="02020603050405020304" pitchFamily="18" charset="0"/>
                <a:cs typeface="Times New Roman" panose="02020603050405020304" pitchFamily="18" charset="0"/>
              </a:rPr>
              <a:t>and day of week when employee's workweek </a:t>
            </a:r>
            <a:r>
              <a:rPr lang="en-US" sz="1600" dirty="0" smtClean="0">
                <a:latin typeface="Times New Roman" panose="02020603050405020304" pitchFamily="18" charset="0"/>
                <a:cs typeface="Times New Roman" panose="02020603050405020304" pitchFamily="18" charset="0"/>
              </a:rPr>
              <a:t>begins.</a:t>
            </a:r>
          </a:p>
          <a:p>
            <a:pPr marL="342900" indent="-342900">
              <a:buAutoNum type="arabicPeriod" startAt="5"/>
            </a:pPr>
            <a:endParaRPr lang="en-US" sz="1600" dirty="0">
              <a:latin typeface="Times New Roman" panose="02020603050405020304" pitchFamily="18" charset="0"/>
              <a:cs typeface="Times New Roman" panose="02020603050405020304" pitchFamily="18" charset="0"/>
            </a:endParaRPr>
          </a:p>
          <a:p>
            <a:pPr marL="342900" indent="-342900">
              <a:buAutoNum type="arabicPeriod" startAt="6"/>
            </a:pPr>
            <a:r>
              <a:rPr lang="en-US" sz="1600" dirty="0" smtClean="0">
                <a:latin typeface="Times New Roman" panose="02020603050405020304" pitchFamily="18" charset="0"/>
                <a:cs typeface="Times New Roman" panose="02020603050405020304" pitchFamily="18" charset="0"/>
              </a:rPr>
              <a:t>Hours </a:t>
            </a:r>
            <a:r>
              <a:rPr lang="en-US" sz="1600" dirty="0">
                <a:latin typeface="Times New Roman" panose="02020603050405020304" pitchFamily="18" charset="0"/>
                <a:cs typeface="Times New Roman" panose="02020603050405020304" pitchFamily="18" charset="0"/>
              </a:rPr>
              <a:t>worked each day</a:t>
            </a:r>
            <a:r>
              <a:rPr lang="en-US" sz="1600" dirty="0" smtClean="0">
                <a:latin typeface="Times New Roman" panose="02020603050405020304" pitchFamily="18" charset="0"/>
                <a:cs typeface="Times New Roman" panose="02020603050405020304" pitchFamily="18" charset="0"/>
              </a:rPr>
              <a:t>.</a:t>
            </a:r>
          </a:p>
          <a:p>
            <a:pPr marL="342900" indent="-342900">
              <a:buAutoNum type="arabicPeriod" startAt="6"/>
            </a:pPr>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7.  Total </a:t>
            </a:r>
            <a:r>
              <a:rPr lang="en-US" sz="1600" dirty="0">
                <a:latin typeface="Times New Roman" panose="02020603050405020304" pitchFamily="18" charset="0"/>
                <a:cs typeface="Times New Roman" panose="02020603050405020304" pitchFamily="18" charset="0"/>
              </a:rPr>
              <a:t>hours worked each workweek</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4" name="Rectangle 3"/>
          <p:cNvSpPr/>
          <p:nvPr/>
        </p:nvSpPr>
        <p:spPr>
          <a:xfrm>
            <a:off x="990600" y="381000"/>
            <a:ext cx="5181600" cy="830997"/>
          </a:xfrm>
          <a:prstGeom prst="rect">
            <a:avLst/>
          </a:prstGeom>
        </p:spPr>
        <p:txBody>
          <a:bodyPr wrap="square">
            <a:spAutoFit/>
          </a:bodyPr>
          <a:lstStyle/>
          <a:p>
            <a:pPr algn="ctr"/>
            <a:r>
              <a:rPr lang="en-US" sz="2400" b="1" u="sng" dirty="0">
                <a:latin typeface="Times New Roman" panose="02020603050405020304" pitchFamily="18" charset="0"/>
                <a:cs typeface="Times New Roman" panose="02020603050405020304" pitchFamily="18" charset="0"/>
              </a:rPr>
              <a:t>Under FLSA, </a:t>
            </a:r>
            <a:r>
              <a:rPr lang="en-US" sz="2400" b="1" u="sng" dirty="0" smtClean="0">
                <a:latin typeface="Times New Roman" panose="02020603050405020304" pitchFamily="18" charset="0"/>
                <a:cs typeface="Times New Roman" panose="02020603050405020304" pitchFamily="18" charset="0"/>
              </a:rPr>
              <a:t/>
            </a:r>
            <a:br>
              <a:rPr lang="en-US" sz="2400" b="1" u="sng" dirty="0" smtClean="0">
                <a:latin typeface="Times New Roman" panose="02020603050405020304" pitchFamily="18" charset="0"/>
                <a:cs typeface="Times New Roman" panose="02020603050405020304" pitchFamily="18" charset="0"/>
              </a:rPr>
            </a:br>
            <a:r>
              <a:rPr lang="en-US" sz="2400" b="1" u="sng" dirty="0" smtClean="0">
                <a:latin typeface="Times New Roman" panose="02020603050405020304" pitchFamily="18" charset="0"/>
                <a:cs typeface="Times New Roman" panose="02020603050405020304" pitchFamily="18" charset="0"/>
              </a:rPr>
              <a:t>What </a:t>
            </a:r>
            <a:r>
              <a:rPr lang="en-US" sz="2400" b="1" u="sng" dirty="0">
                <a:latin typeface="Times New Roman" panose="02020603050405020304" pitchFamily="18" charset="0"/>
                <a:cs typeface="Times New Roman" panose="02020603050405020304" pitchFamily="18" charset="0"/>
              </a:rPr>
              <a:t>Records Are Required</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477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457200"/>
            <a:ext cx="5181600" cy="830997"/>
          </a:xfrm>
          <a:prstGeom prst="rect">
            <a:avLst/>
          </a:prstGeom>
        </p:spPr>
        <p:txBody>
          <a:bodyPr wrap="square">
            <a:spAutoFit/>
          </a:bodyPr>
          <a:lstStyle/>
          <a:p>
            <a:pPr algn="ctr"/>
            <a:r>
              <a:rPr lang="en-US" sz="2400" b="1" u="sng" dirty="0">
                <a:latin typeface="Times New Roman" panose="02020603050405020304" pitchFamily="18" charset="0"/>
                <a:cs typeface="Times New Roman" panose="02020603050405020304" pitchFamily="18" charset="0"/>
              </a:rPr>
              <a:t>Under FLSA, </a:t>
            </a:r>
            <a:r>
              <a:rPr lang="en-US" sz="2400" b="1" u="sng" dirty="0" smtClean="0">
                <a:latin typeface="Times New Roman" panose="02020603050405020304" pitchFamily="18" charset="0"/>
                <a:cs typeface="Times New Roman" panose="02020603050405020304" pitchFamily="18" charset="0"/>
              </a:rPr>
              <a:t/>
            </a:r>
            <a:br>
              <a:rPr lang="en-US" sz="2400" b="1" u="sng" dirty="0" smtClean="0">
                <a:latin typeface="Times New Roman" panose="02020603050405020304" pitchFamily="18" charset="0"/>
                <a:cs typeface="Times New Roman" panose="02020603050405020304" pitchFamily="18" charset="0"/>
              </a:rPr>
            </a:br>
            <a:r>
              <a:rPr lang="en-US" sz="2400" b="1" u="sng" dirty="0" smtClean="0">
                <a:latin typeface="Times New Roman" panose="02020603050405020304" pitchFamily="18" charset="0"/>
                <a:cs typeface="Times New Roman" panose="02020603050405020304" pitchFamily="18" charset="0"/>
              </a:rPr>
              <a:t>What </a:t>
            </a:r>
            <a:r>
              <a:rPr lang="en-US" sz="2400" b="1" u="sng" dirty="0">
                <a:latin typeface="Times New Roman" panose="02020603050405020304" pitchFamily="18" charset="0"/>
                <a:cs typeface="Times New Roman" panose="02020603050405020304" pitchFamily="18" charset="0"/>
              </a:rPr>
              <a:t>Records Are Required</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33400" y="2171343"/>
            <a:ext cx="6096000" cy="4247317"/>
          </a:xfrm>
          <a:prstGeom prst="rect">
            <a:avLst/>
          </a:prstGeom>
        </p:spPr>
        <p:txBody>
          <a:bodyPr wrap="square">
            <a:spAutoFit/>
          </a:bodyPr>
          <a:lstStyle/>
          <a:p>
            <a:pPr marL="342900" indent="-342900">
              <a:buAutoNum type="arabicPeriod" startAt="8"/>
            </a:pPr>
            <a:r>
              <a:rPr lang="en-US" dirty="0" smtClean="0">
                <a:latin typeface="Times New Roman" panose="02020603050405020304" pitchFamily="18" charset="0"/>
                <a:cs typeface="Times New Roman" panose="02020603050405020304" pitchFamily="18" charset="0"/>
              </a:rPr>
              <a:t>Basis </a:t>
            </a:r>
            <a:r>
              <a:rPr lang="en-US" dirty="0">
                <a:latin typeface="Times New Roman" panose="02020603050405020304" pitchFamily="18" charset="0"/>
                <a:cs typeface="Times New Roman" panose="02020603050405020304" pitchFamily="18" charset="0"/>
              </a:rPr>
              <a:t>on which employee's wages are paid (</a:t>
            </a:r>
            <a:r>
              <a:rPr lang="en-US" i="1" dirty="0">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"$9 per hour", "$440 a week", 	"piecework</a:t>
            </a:r>
            <a:r>
              <a:rPr lang="en-US" dirty="0" smtClean="0">
                <a:latin typeface="Times New Roman" panose="02020603050405020304" pitchFamily="18" charset="0"/>
                <a:cs typeface="Times New Roman" panose="02020603050405020304" pitchFamily="18" charset="0"/>
              </a:rPr>
              <a:t>")</a:t>
            </a:r>
          </a:p>
          <a:p>
            <a:pPr marL="342900" indent="-342900">
              <a:buAutoNum type="arabicPeriod" startAt="8"/>
            </a:pPr>
            <a:endParaRPr lang="en-US" dirty="0">
              <a:latin typeface="Times New Roman" panose="02020603050405020304" pitchFamily="18" charset="0"/>
              <a:cs typeface="Times New Roman" panose="02020603050405020304" pitchFamily="18" charset="0"/>
            </a:endParaRPr>
          </a:p>
          <a:p>
            <a:pPr marL="342900" indent="-342900">
              <a:buAutoNum type="arabicPeriod" startAt="9"/>
            </a:pPr>
            <a:r>
              <a:rPr lang="en-US" dirty="0" smtClean="0">
                <a:latin typeface="Times New Roman" panose="02020603050405020304" pitchFamily="18" charset="0"/>
                <a:cs typeface="Times New Roman" panose="02020603050405020304" pitchFamily="18" charset="0"/>
              </a:rPr>
              <a:t> Regular </a:t>
            </a:r>
            <a:r>
              <a:rPr lang="en-US" dirty="0">
                <a:latin typeface="Times New Roman" panose="02020603050405020304" pitchFamily="18" charset="0"/>
                <a:cs typeface="Times New Roman" panose="02020603050405020304" pitchFamily="18" charset="0"/>
              </a:rPr>
              <a:t>hourly pay rate</a:t>
            </a:r>
            <a:r>
              <a:rPr lang="en-US" dirty="0" smtClean="0">
                <a:latin typeface="Times New Roman" panose="02020603050405020304" pitchFamily="18" charset="0"/>
                <a:cs typeface="Times New Roman" panose="02020603050405020304" pitchFamily="18" charset="0"/>
              </a:rPr>
              <a:t>.</a:t>
            </a:r>
          </a:p>
          <a:p>
            <a:pPr marL="342900" indent="-342900">
              <a:buAutoNum type="arabicPeriod" startAt="9"/>
            </a:pPr>
            <a:endParaRPr lang="en-US" dirty="0">
              <a:latin typeface="Times New Roman" panose="02020603050405020304" pitchFamily="18" charset="0"/>
              <a:cs typeface="Times New Roman" panose="02020603050405020304" pitchFamily="18" charset="0"/>
            </a:endParaRPr>
          </a:p>
          <a:p>
            <a:pPr marL="342900" indent="-342900">
              <a:buAutoNum type="arabicPeriod" startAt="10"/>
            </a:pPr>
            <a:r>
              <a:rPr lang="en-US" dirty="0" smtClean="0">
                <a:latin typeface="Times New Roman" panose="02020603050405020304" pitchFamily="18" charset="0"/>
                <a:cs typeface="Times New Roman" panose="02020603050405020304" pitchFamily="18" charset="0"/>
              </a:rPr>
              <a:t>Total </a:t>
            </a:r>
            <a:r>
              <a:rPr lang="en-US" dirty="0">
                <a:latin typeface="Times New Roman" panose="02020603050405020304" pitchFamily="18" charset="0"/>
                <a:cs typeface="Times New Roman" panose="02020603050405020304" pitchFamily="18" charset="0"/>
              </a:rPr>
              <a:t>daily or weekly straight-time </a:t>
            </a:r>
            <a:r>
              <a:rPr lang="en-US" dirty="0" smtClean="0">
                <a:latin typeface="Times New Roman" panose="02020603050405020304" pitchFamily="18" charset="0"/>
                <a:cs typeface="Times New Roman" panose="02020603050405020304" pitchFamily="18" charset="0"/>
              </a:rPr>
              <a:t>earnings.</a:t>
            </a:r>
          </a:p>
          <a:p>
            <a:pPr marL="342900" indent="-342900">
              <a:buAutoNum type="arabicPeriod" startAt="10"/>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11.  Total </a:t>
            </a:r>
            <a:r>
              <a:rPr lang="en-US" dirty="0">
                <a:latin typeface="Times New Roman" panose="02020603050405020304" pitchFamily="18" charset="0"/>
                <a:cs typeface="Times New Roman" panose="02020603050405020304" pitchFamily="18" charset="0"/>
              </a:rPr>
              <a:t>overtime earnings for the workweek</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pPr marL="342900" indent="-342900">
              <a:buAutoNum type="arabicPeriod" startAt="12"/>
            </a:pPr>
            <a:r>
              <a:rPr lang="en-US" dirty="0" smtClean="0">
                <a:latin typeface="Times New Roman" panose="02020603050405020304" pitchFamily="18" charset="0"/>
                <a:cs typeface="Times New Roman" panose="02020603050405020304" pitchFamily="18" charset="0"/>
              </a:rPr>
              <a:t> All </a:t>
            </a:r>
            <a:r>
              <a:rPr lang="en-US" dirty="0">
                <a:latin typeface="Times New Roman" panose="02020603050405020304" pitchFamily="18" charset="0"/>
                <a:cs typeface="Times New Roman" panose="02020603050405020304" pitchFamily="18" charset="0"/>
              </a:rPr>
              <a:t>additions to or deductions from the </a:t>
            </a:r>
            <a:r>
              <a:rPr lang="en-US" dirty="0" smtClean="0">
                <a:latin typeface="Times New Roman" panose="02020603050405020304" pitchFamily="18" charset="0"/>
                <a:cs typeface="Times New Roman" panose="02020603050405020304" pitchFamily="18" charset="0"/>
              </a:rPr>
              <a:t>employee's wages.</a:t>
            </a:r>
          </a:p>
          <a:p>
            <a:endParaRPr lang="en-US" dirty="0">
              <a:latin typeface="Times New Roman" panose="02020603050405020304" pitchFamily="18" charset="0"/>
              <a:cs typeface="Times New Roman" panose="02020603050405020304" pitchFamily="18" charset="0"/>
            </a:endParaRPr>
          </a:p>
          <a:p>
            <a:pPr marL="342900" indent="-342900">
              <a:buAutoNum type="arabicPeriod" startAt="13"/>
            </a:pPr>
            <a:r>
              <a:rPr lang="en-US" dirty="0" smtClean="0">
                <a:latin typeface="Times New Roman" panose="02020603050405020304" pitchFamily="18" charset="0"/>
                <a:cs typeface="Times New Roman" panose="02020603050405020304" pitchFamily="18" charset="0"/>
              </a:rPr>
              <a:t>Total </a:t>
            </a:r>
            <a:r>
              <a:rPr lang="en-US" dirty="0">
                <a:latin typeface="Times New Roman" panose="02020603050405020304" pitchFamily="18" charset="0"/>
                <a:cs typeface="Times New Roman" panose="02020603050405020304" pitchFamily="18" charset="0"/>
              </a:rPr>
              <a:t>wages paid each pay period</a:t>
            </a:r>
            <a:r>
              <a:rPr lang="en-US" dirty="0" smtClean="0">
                <a:latin typeface="Times New Roman" panose="02020603050405020304" pitchFamily="18" charset="0"/>
                <a:cs typeface="Times New Roman" panose="02020603050405020304" pitchFamily="18" charset="0"/>
              </a:rPr>
              <a:t>.</a:t>
            </a:r>
          </a:p>
          <a:p>
            <a:pPr marL="342900" indent="-342900">
              <a:buAutoNum type="arabicPeriod" startAt="13"/>
            </a:pP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14. Date </a:t>
            </a:r>
            <a:r>
              <a:rPr lang="en-US" dirty="0">
                <a:latin typeface="Times New Roman" panose="02020603050405020304" pitchFamily="18" charset="0"/>
                <a:cs typeface="Times New Roman" panose="02020603050405020304" pitchFamily="18" charset="0"/>
              </a:rPr>
              <a:t>of payment and the pay period covered by </a:t>
            </a:r>
            <a:r>
              <a:rPr lang="en-US" dirty="0" smtClean="0">
                <a:latin typeface="Times New Roman" panose="02020603050405020304" pitchFamily="18" charset="0"/>
                <a:cs typeface="Times New Roman" panose="02020603050405020304" pitchFamily="18" charset="0"/>
              </a:rPr>
              <a:t>the payment</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0673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341293"/>
            <a:ext cx="5181600" cy="954107"/>
          </a:xfrm>
          <a:prstGeom prst="rect">
            <a:avLst/>
          </a:prstGeom>
        </p:spPr>
        <p:txBody>
          <a:bodyPr wrap="square">
            <a:spAutoFit/>
          </a:bodyPr>
          <a:lstStyle/>
          <a:p>
            <a:pPr algn="ctr"/>
            <a:r>
              <a:rPr lang="en-US" sz="2800" b="1" u="sng" dirty="0">
                <a:latin typeface="Times New Roman" panose="02020603050405020304" pitchFamily="18" charset="0"/>
                <a:cs typeface="Times New Roman" panose="02020603050405020304" pitchFamily="18" charset="0"/>
              </a:rPr>
              <a:t>Under FLSA, </a:t>
            </a:r>
            <a:endParaRPr lang="en-US" sz="2800" b="1" u="sng" dirty="0" smtClean="0">
              <a:latin typeface="Times New Roman" panose="02020603050405020304" pitchFamily="18" charset="0"/>
              <a:cs typeface="Times New Roman" panose="02020603050405020304" pitchFamily="18" charset="0"/>
            </a:endParaRPr>
          </a:p>
          <a:p>
            <a:pPr algn="ctr"/>
            <a:r>
              <a:rPr lang="en-US" sz="2800" b="1" u="sng" dirty="0" smtClean="0">
                <a:latin typeface="Times New Roman" panose="02020603050405020304" pitchFamily="18" charset="0"/>
                <a:cs typeface="Times New Roman" panose="02020603050405020304" pitchFamily="18" charset="0"/>
              </a:rPr>
              <a:t>What </a:t>
            </a:r>
            <a:r>
              <a:rPr lang="en-US" sz="2800" b="1" u="sng" dirty="0">
                <a:latin typeface="Times New Roman" panose="02020603050405020304" pitchFamily="18" charset="0"/>
                <a:cs typeface="Times New Roman" panose="02020603050405020304" pitchFamily="18" charset="0"/>
              </a:rPr>
              <a:t>Records Are Required</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609600" y="2133600"/>
            <a:ext cx="5791200" cy="2031325"/>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New York </a:t>
            </a:r>
            <a:r>
              <a:rPr lang="en-US" dirty="0">
                <a:latin typeface="Times New Roman" panose="02020603050405020304" pitchFamily="18" charset="0"/>
                <a:cs typeface="Times New Roman" panose="02020603050405020304" pitchFamily="18" charset="0"/>
              </a:rPr>
              <a:t>requires similar records plus, the employer must maintain: number of hours worked daily and weekly, including the time of arrival and departure of each employee working a split shift or spread of hours (</a:t>
            </a:r>
            <a:r>
              <a:rPr lang="en-US" i="1" dirty="0">
                <a:latin typeface="Times New Roman" panose="02020603050405020304" pitchFamily="18" charset="0"/>
                <a:cs typeface="Times New Roman" panose="02020603050405020304" pitchFamily="18" charset="0"/>
              </a:rPr>
              <a:t>discussed below</a:t>
            </a:r>
            <a:r>
              <a:rPr lang="en-US" dirty="0">
                <a:latin typeface="Times New Roman" panose="02020603050405020304" pitchFamily="18" charset="0"/>
                <a:cs typeface="Times New Roman" panose="02020603050405020304" pitchFamily="18" charset="0"/>
              </a:rPr>
              <a:t>) exceeding 10 hours; allowances, if any, claimed as part of the minimum wage; net wages paid; and student classification.</a:t>
            </a:r>
          </a:p>
        </p:txBody>
      </p:sp>
    </p:spTree>
    <p:extLst>
      <p:ext uri="{BB962C8B-B14F-4D97-AF65-F5344CB8AC3E}">
        <p14:creationId xmlns:p14="http://schemas.microsoft.com/office/powerpoint/2010/main" val="220073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81000"/>
            <a:ext cx="5181600" cy="830997"/>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How Long Should Records Be Retained Under The  FLSA?</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2243078"/>
            <a:ext cx="6172200" cy="2862322"/>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C. </a:t>
            </a:r>
            <a:r>
              <a:rPr lang="en-US" b="1" u="sng" dirty="0" smtClean="0">
                <a:latin typeface="Times New Roman" panose="02020603050405020304" pitchFamily="18" charset="0"/>
                <a:cs typeface="Times New Roman" panose="02020603050405020304" pitchFamily="18" charset="0"/>
              </a:rPr>
              <a:t>How </a:t>
            </a:r>
            <a:r>
              <a:rPr lang="en-US" b="1" u="sng" dirty="0">
                <a:latin typeface="Times New Roman" panose="02020603050405020304" pitchFamily="18" charset="0"/>
                <a:cs typeface="Times New Roman" panose="02020603050405020304" pitchFamily="18" charset="0"/>
              </a:rPr>
              <a:t>Long Should Records Be Retained Under The FLSA</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Each </a:t>
            </a:r>
            <a:r>
              <a:rPr lang="en-US" dirty="0">
                <a:latin typeface="Times New Roman" panose="02020603050405020304" pitchFamily="18" charset="0"/>
                <a:cs typeface="Times New Roman" panose="02020603050405020304" pitchFamily="18" charset="0"/>
              </a:rPr>
              <a:t>employer shall preserve for at least three (3) years payroll records, collective bargaining agreements, sales and purchase records.   Time and earning cards or sheets on which are entered the daily starting and stopping time of employees are to be preserved for two (2) years.  29 C.F.R. §516.6 </a:t>
            </a:r>
          </a:p>
          <a:p>
            <a:pPr algn="just"/>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New </a:t>
            </a:r>
            <a:r>
              <a:rPr lang="en-US" dirty="0">
                <a:latin typeface="Times New Roman" panose="02020603050405020304" pitchFamily="18" charset="0"/>
                <a:cs typeface="Times New Roman" panose="02020603050405020304" pitchFamily="18" charset="0"/>
              </a:rPr>
              <a:t>York has a longer payroll record retention statute (</a:t>
            </a:r>
            <a:r>
              <a:rPr lang="en-US" i="1" dirty="0">
                <a:latin typeface="Times New Roman" panose="02020603050405020304" pitchFamily="18" charset="0"/>
                <a:cs typeface="Times New Roman" panose="02020603050405020304" pitchFamily="18" charset="0"/>
              </a:rPr>
              <a:t>see immediately below</a:t>
            </a:r>
            <a:r>
              <a:rPr lang="en-US" dirty="0">
                <a:latin typeface="Times New Roman" panose="02020603050405020304" pitchFamily="18" charset="0"/>
                <a:cs typeface="Times New Roman" panose="02020603050405020304" pitchFamily="18" charset="0"/>
              </a:rPr>
              <a:t>).</a:t>
            </a:r>
            <a:r>
              <a:rPr lang="en-US" dirty="0"/>
              <a:t>	</a:t>
            </a:r>
          </a:p>
        </p:txBody>
      </p:sp>
    </p:spTree>
    <p:extLst>
      <p:ext uri="{BB962C8B-B14F-4D97-AF65-F5344CB8AC3E}">
        <p14:creationId xmlns:p14="http://schemas.microsoft.com/office/powerpoint/2010/main" val="765493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381000"/>
            <a:ext cx="5181600" cy="830997"/>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How Long Should Records Be Retained Under New York Law?</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457200" y="2209800"/>
            <a:ext cx="5943600" cy="2031325"/>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D. </a:t>
            </a:r>
            <a:r>
              <a:rPr lang="en-US" b="1" u="sng" dirty="0" smtClean="0">
                <a:latin typeface="Times New Roman" panose="02020603050405020304" pitchFamily="18" charset="0"/>
                <a:cs typeface="Times New Roman" panose="02020603050405020304" pitchFamily="18" charset="0"/>
              </a:rPr>
              <a:t>How </a:t>
            </a:r>
            <a:r>
              <a:rPr lang="en-US" b="1" u="sng" dirty="0">
                <a:latin typeface="Times New Roman" panose="02020603050405020304" pitchFamily="18" charset="0"/>
                <a:cs typeface="Times New Roman" panose="02020603050405020304" pitchFamily="18" charset="0"/>
              </a:rPr>
              <a:t>Long Should Records Be Retained Under New York Law</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New </a:t>
            </a:r>
            <a:r>
              <a:rPr lang="en-US" dirty="0">
                <a:latin typeface="Times New Roman" panose="02020603050405020304" pitchFamily="18" charset="0"/>
                <a:cs typeface="Times New Roman" panose="02020603050405020304" pitchFamily="18" charset="0"/>
              </a:rPr>
              <a:t>York’s payroll record retention period is six (6) years but certain labor counsel recommend longer retention of records than mandated by the statute due to the breadth of New York State’s statute of limitations statute.  </a:t>
            </a:r>
          </a:p>
        </p:txBody>
      </p:sp>
    </p:spTree>
    <p:extLst>
      <p:ext uri="{BB962C8B-B14F-4D97-AF65-F5344CB8AC3E}">
        <p14:creationId xmlns:p14="http://schemas.microsoft.com/office/powerpoint/2010/main" val="137962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533400"/>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Compensable Time Under The FLSA</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381000" y="2209800"/>
            <a:ext cx="6019800" cy="4801314"/>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E. </a:t>
            </a:r>
            <a:r>
              <a:rPr lang="en-US" b="1" u="sng" dirty="0" smtClean="0">
                <a:latin typeface="Times New Roman" panose="02020603050405020304" pitchFamily="18" charset="0"/>
                <a:cs typeface="Times New Roman" panose="02020603050405020304" pitchFamily="18" charset="0"/>
              </a:rPr>
              <a:t>Compensable Time Under </a:t>
            </a:r>
            <a:r>
              <a:rPr lang="en-US" b="1" u="sng" dirty="0">
                <a:latin typeface="Times New Roman" panose="02020603050405020304" pitchFamily="18" charset="0"/>
                <a:cs typeface="Times New Roman" panose="02020603050405020304" pitchFamily="18" charset="0"/>
              </a:rPr>
              <a:t>The </a:t>
            </a:r>
            <a:r>
              <a:rPr lang="en-US" b="1" u="sng" dirty="0" smtClean="0">
                <a:latin typeface="Times New Roman" panose="02020603050405020304" pitchFamily="18" charset="0"/>
                <a:cs typeface="Times New Roman" panose="02020603050405020304" pitchFamily="18" charset="0"/>
              </a:rPr>
              <a:t>FLSA</a:t>
            </a:r>
          </a:p>
          <a:p>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1.</a:t>
            </a:r>
            <a:r>
              <a:rPr lang="en-US" b="1" u="sng" dirty="0" smtClean="0">
                <a:latin typeface="Times New Roman" panose="02020603050405020304" pitchFamily="18" charset="0"/>
                <a:cs typeface="Times New Roman" panose="02020603050405020304" pitchFamily="18" charset="0"/>
              </a:rPr>
              <a:t>General</a:t>
            </a:r>
            <a:r>
              <a:rPr lang="en-US" dirty="0">
                <a:latin typeface="Times New Roman" panose="02020603050405020304" pitchFamily="18" charset="0"/>
                <a:cs typeface="Times New Roman" panose="02020603050405020304" pitchFamily="18" charset="0"/>
              </a:rPr>
              <a:t>: The FLSA requires employers to pay a minimum wage of $7.25 per hour (NYS Law minimum wage was the same through December 31, 2013 but currently is higher) </a:t>
            </a:r>
            <a:r>
              <a:rPr lang="en-US" i="1" dirty="0">
                <a:latin typeface="Times New Roman" panose="02020603050405020304" pitchFamily="18" charset="0"/>
                <a:cs typeface="Times New Roman" panose="02020603050405020304" pitchFamily="18" charset="0"/>
              </a:rPr>
              <a:t>for all hours worked</a:t>
            </a:r>
            <a:r>
              <a:rPr lang="en-US" dirty="0">
                <a:latin typeface="Times New Roman" panose="02020603050405020304" pitchFamily="18" charset="0"/>
                <a:cs typeface="Times New Roman" panose="02020603050405020304" pitchFamily="18" charset="0"/>
              </a:rPr>
              <a:t> plus overtime compensation at a rate of 1½ times the regular rate of pay for hours worked in excess of forty (40) per work week.  New York based employers must currently pay at least the following regular rate per hour: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11.00 “large” businesses in New York City; $10.50 “small” businesses in New York City; $10.00 employers in Nassau, Suffolk and Westchester Counties; and $9.70 rest of New York State</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An employee's workweek is a fixed and regularly recurring period of 168 hours (7 consecutive 24-hour periods).</a:t>
            </a:r>
          </a:p>
        </p:txBody>
      </p:sp>
    </p:spTree>
    <p:extLst>
      <p:ext uri="{BB962C8B-B14F-4D97-AF65-F5344CB8AC3E}">
        <p14:creationId xmlns:p14="http://schemas.microsoft.com/office/powerpoint/2010/main" val="1903199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90682"/>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Compensable Time Under The FLSA</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381000" y="2286000"/>
            <a:ext cx="6019800" cy="5632311"/>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2. </a:t>
            </a:r>
            <a:r>
              <a:rPr lang="en-US" b="1" u="sng" dirty="0" smtClean="0">
                <a:latin typeface="Times New Roman" panose="02020603050405020304" pitchFamily="18" charset="0"/>
                <a:cs typeface="Times New Roman" panose="02020603050405020304" pitchFamily="18" charset="0"/>
              </a:rPr>
              <a:t>Hours </a:t>
            </a:r>
            <a:r>
              <a:rPr lang="en-US" b="1" u="sng" dirty="0">
                <a:latin typeface="Times New Roman" panose="02020603050405020304" pitchFamily="18" charset="0"/>
                <a:cs typeface="Times New Roman" panose="02020603050405020304" pitchFamily="18" charset="0"/>
              </a:rPr>
              <a:t>worked:</a:t>
            </a:r>
            <a:r>
              <a:rPr lang="en-US" dirty="0">
                <a:latin typeface="Times New Roman" panose="02020603050405020304" pitchFamily="18" charset="0"/>
                <a:cs typeface="Times New Roman" panose="02020603050405020304" pitchFamily="18" charset="0"/>
              </a:rPr>
              <a:t>  Hours worked includes any and all time that an employee has been "suffered or permitted" to work. Work is "suffered or permitted" if the employer knows or has reason to know that the work is being performed. The employee must be compensated for all such work regardless of whether the employer directed or approved the work or even if the employer has a policy prohibiting unauthorized work</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3. </a:t>
            </a:r>
            <a:r>
              <a:rPr lang="en-US" b="1" u="sng" dirty="0" smtClean="0">
                <a:latin typeface="Times New Roman" panose="02020603050405020304" pitchFamily="18" charset="0"/>
                <a:cs typeface="Times New Roman" panose="02020603050405020304" pitchFamily="18" charset="0"/>
              </a:rPr>
              <a:t>Waiting </a:t>
            </a:r>
            <a:r>
              <a:rPr lang="en-US" b="1" u="sng" dirty="0">
                <a:latin typeface="Times New Roman" panose="02020603050405020304" pitchFamily="18" charset="0"/>
                <a:cs typeface="Times New Roman" panose="02020603050405020304" pitchFamily="18" charset="0"/>
              </a:rPr>
              <a:t>Time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Waiting time may be deemed “hours worked” under the FLSA depending upon the particular circumstances. Generally, the facts may show that the employee was engaged to wait (which is work time) or the facts may show that the employee was waiting to be engaged (which is not work time). For example, a secretary who reads a book while waiting for dictation or a fireman who plays checkers while waiting for an alarm is working during such periods of inactivity. These employees have been "engaged to wait."</a:t>
            </a:r>
          </a:p>
          <a:p>
            <a:pPr algn="just"/>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4836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00110"/>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Compensable Time Under The FLSA</a:t>
            </a:r>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609600" y="2280821"/>
            <a:ext cx="5867400" cy="5262979"/>
          </a:xfrm>
          <a:prstGeom prst="rect">
            <a:avLst/>
          </a:prstGeom>
        </p:spPr>
        <p:txBody>
          <a:bodyPr wrap="square">
            <a:spAutoFit/>
          </a:bodyPr>
          <a:lstStyle/>
          <a:p>
            <a:pPr algn="just"/>
            <a:r>
              <a:rPr lang="en-US" sz="1600" dirty="0" smtClean="0">
                <a:latin typeface="Times New Roman" panose="02020603050405020304" pitchFamily="18" charset="0"/>
                <a:cs typeface="Times New Roman" panose="02020603050405020304" pitchFamily="18" charset="0"/>
              </a:rPr>
              <a:t>4. </a:t>
            </a:r>
            <a:r>
              <a:rPr lang="en-US" sz="1600" b="1" u="sng" dirty="0" smtClean="0">
                <a:latin typeface="Times New Roman" panose="02020603050405020304" pitchFamily="18" charset="0"/>
                <a:cs typeface="Times New Roman" panose="02020603050405020304" pitchFamily="18" charset="0"/>
              </a:rPr>
              <a:t>On-Call </a:t>
            </a:r>
            <a:r>
              <a:rPr lang="en-US" sz="1600" b="1" u="sng" dirty="0">
                <a:latin typeface="Times New Roman" panose="02020603050405020304" pitchFamily="18" charset="0"/>
                <a:cs typeface="Times New Roman" panose="02020603050405020304" pitchFamily="18" charset="0"/>
              </a:rPr>
              <a:t>Time</a:t>
            </a: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An employee who is required to remain “on call” on the employer's premises is working while "on call." An employee who is required to remain on call at home, or who is allowed to leave a message where he/she can be reached, is not working (in most cases) while on call. Additional constraints on the employee's freedom could require this time to be compensated</a:t>
            </a:r>
            <a:r>
              <a:rPr lang="en-US" sz="1600" dirty="0" smtClean="0">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5. </a:t>
            </a:r>
            <a:r>
              <a:rPr lang="en-US" sz="1600" b="1" u="sng" dirty="0" smtClean="0">
                <a:latin typeface="Times New Roman" panose="02020603050405020304" pitchFamily="18" charset="0"/>
                <a:cs typeface="Times New Roman" panose="02020603050405020304" pitchFamily="18" charset="0"/>
              </a:rPr>
              <a:t>Rest </a:t>
            </a:r>
            <a:r>
              <a:rPr lang="en-US" sz="1600" b="1" u="sng" dirty="0">
                <a:latin typeface="Times New Roman" panose="02020603050405020304" pitchFamily="18" charset="0"/>
                <a:cs typeface="Times New Roman" panose="02020603050405020304" pitchFamily="18" charset="0"/>
              </a:rPr>
              <a:t>and Meal Periods: </a:t>
            </a:r>
            <a:r>
              <a:rPr lang="en-US" sz="1600" dirty="0">
                <a:latin typeface="Times New Roman" panose="02020603050405020304" pitchFamily="18" charset="0"/>
                <a:cs typeface="Times New Roman" panose="02020603050405020304" pitchFamily="18" charset="0"/>
              </a:rPr>
              <a:t>Rest periods of short duration, usually 20 minutes or less must be counted as hours worked. Meal periods (typically 30 minutes or more) generally need not be compensated as work time. The employee must be completely relieved from duty for the purpose of eating regular meals. The employee is not relieved if he/she is required to perform any duties, whether active or inactive, while eating.  </a:t>
            </a:r>
          </a:p>
          <a:p>
            <a:pPr algn="just"/>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On </a:t>
            </a:r>
            <a:r>
              <a:rPr lang="en-US" sz="1600" dirty="0">
                <a:latin typeface="Times New Roman" panose="02020603050405020304" pitchFamily="18" charset="0"/>
                <a:cs typeface="Times New Roman" panose="02020603050405020304" pitchFamily="18" charset="0"/>
              </a:rPr>
              <a:t>a related note, New York State Labor Law Section 162 (and the NYSDOL’s interpreting regulations) provides employees are entitled to a 30-minute lunch break between 11:00 a.m. and 2:00 p.m. for shifts six hours or longer that extend over that period.  Consistent with the FLSA, such meal period need not be treated as “hours worked” and compensated. </a:t>
            </a:r>
          </a:p>
        </p:txBody>
      </p:sp>
    </p:spTree>
    <p:extLst>
      <p:ext uri="{BB962C8B-B14F-4D97-AF65-F5344CB8AC3E}">
        <p14:creationId xmlns:p14="http://schemas.microsoft.com/office/powerpoint/2010/main" val="1132381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Compensable Time Under The FLSA</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304800" y="2147292"/>
            <a:ext cx="6248400" cy="5355312"/>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6</a:t>
            </a:r>
            <a:r>
              <a:rPr lang="en-US" b="1" u="sng" dirty="0" smtClean="0">
                <a:latin typeface="Times New Roman" panose="02020603050405020304" pitchFamily="18" charset="0"/>
                <a:cs typeface="Times New Roman" panose="02020603050405020304" pitchFamily="18" charset="0"/>
              </a:rPr>
              <a:t>. Lectures</a:t>
            </a:r>
            <a:r>
              <a:rPr lang="en-US" b="1" u="sng" dirty="0">
                <a:latin typeface="Times New Roman" panose="02020603050405020304" pitchFamily="18" charset="0"/>
                <a:cs typeface="Times New Roman" panose="02020603050405020304" pitchFamily="18" charset="0"/>
              </a:rPr>
              <a:t>, Meetings and Training Programs</a:t>
            </a:r>
            <a:r>
              <a:rPr lang="en-US" dirty="0">
                <a:latin typeface="Times New Roman" panose="02020603050405020304" pitchFamily="18" charset="0"/>
                <a:cs typeface="Times New Roman" panose="02020603050405020304" pitchFamily="18" charset="0"/>
              </a:rPr>
              <a:t>: Attendance at lectures, meetings, training programs and similar activities need not be counted as working time only if four criteria are met, namely: it is outside normal hours, it is voluntary, not job related, and no other work is concurrently performed. Otherwise, they should be counted as “hours worked.”</a:t>
            </a:r>
          </a:p>
          <a:p>
            <a:pPr algn="just"/>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7</a:t>
            </a:r>
            <a:r>
              <a:rPr lang="en-US" b="1" u="sng" dirty="0" smtClean="0">
                <a:latin typeface="Times New Roman" panose="02020603050405020304" pitchFamily="18" charset="0"/>
                <a:cs typeface="Times New Roman" panose="02020603050405020304" pitchFamily="18" charset="0"/>
              </a:rPr>
              <a:t>. Travel Time</a:t>
            </a:r>
            <a:r>
              <a:rPr lang="en-US" b="1" u="sng"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principles which apply in determining whether time spent in travel is compensable time depends upon the kind of travel involved.   An employee who travels from home before the regular workday and returns to his/her home at the end of the workday is engaged in ordinary home to work travel, which is not work time (and thus, not compensable).  An employee who regularly works at a fixed location in one city is given a special one day assignment in another city and returns home the same day. The time spent in traveling to and returning from the other city is work time, except that the employer may deduct (not count) that time the employee would normally spend commuting to the regular work site</a:t>
            </a:r>
            <a:r>
              <a:rPr lang="en-US" dirty="0"/>
              <a:t>.</a:t>
            </a:r>
          </a:p>
        </p:txBody>
      </p:sp>
    </p:spTree>
    <p:extLst>
      <p:ext uri="{BB962C8B-B14F-4D97-AF65-F5344CB8AC3E}">
        <p14:creationId xmlns:p14="http://schemas.microsoft.com/office/powerpoint/2010/main" val="2599548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Compensable Time Under The FLSA</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33400" y="2362200"/>
            <a:ext cx="6019800" cy="4247317"/>
          </a:xfrm>
          <a:prstGeom prst="rect">
            <a:avLst/>
          </a:prstGeom>
        </p:spPr>
        <p:txBody>
          <a:bodyPr wrap="square">
            <a:spAutoFit/>
          </a:bodyPr>
          <a:lstStyle/>
          <a:p>
            <a:r>
              <a:rPr lang="en-US" b="1" u="sng" dirty="0" smtClean="0">
                <a:latin typeface="Times New Roman" panose="02020603050405020304" pitchFamily="18" charset="0"/>
                <a:cs typeface="Times New Roman" panose="02020603050405020304" pitchFamily="18" charset="0"/>
              </a:rPr>
              <a:t>Travel Time (cont’d)</a:t>
            </a:r>
          </a:p>
          <a:p>
            <a:pPr algn="just"/>
            <a:r>
              <a:rPr lang="en-US" dirty="0" smtClean="0">
                <a:latin typeface="Times New Roman" panose="02020603050405020304" pitchFamily="18" charset="0"/>
                <a:cs typeface="Times New Roman" panose="02020603050405020304" pitchFamily="18" charset="0"/>
              </a:rPr>
              <a:t>Time </a:t>
            </a:r>
            <a:r>
              <a:rPr lang="en-US" dirty="0">
                <a:latin typeface="Times New Roman" panose="02020603050405020304" pitchFamily="18" charset="0"/>
                <a:cs typeface="Times New Roman" panose="02020603050405020304" pitchFamily="18" charset="0"/>
              </a:rPr>
              <a:t>spent by an employee in travel as part of their principal activity, such as travel from job site to job site during the workday, is work time and must be counted as hours worked.</a:t>
            </a:r>
          </a:p>
          <a:p>
            <a:pPr algn="just"/>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Travel </a:t>
            </a:r>
            <a:r>
              <a:rPr lang="en-US" dirty="0">
                <a:latin typeface="Times New Roman" panose="02020603050405020304" pitchFamily="18" charset="0"/>
                <a:cs typeface="Times New Roman" panose="02020603050405020304" pitchFamily="18" charset="0"/>
              </a:rPr>
              <a:t>that keeps an employee away from home overnight is travel away from home. Travel away from home is clearly work time when it cuts across the employee's workday. The time is not only hours worked on regular working days during normal working hours but also during corresponding hours on nonworking days. As an enforcement policy the USDOL will not consider as work time that time spent in travel away from home outside of regular working hours as a passenger on an airplane, train, boat, bus, or automobile.</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991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gradFill>
            <a:gsLst>
              <a:gs pos="0">
                <a:srgbClr val="51ABB3"/>
              </a:gs>
              <a:gs pos="50000">
                <a:schemeClr val="accent1">
                  <a:tint val="44500"/>
                  <a:satMod val="160000"/>
                </a:schemeClr>
              </a:gs>
              <a:gs pos="100000">
                <a:schemeClr val="accent1">
                  <a:tint val="23500"/>
                  <a:satMod val="160000"/>
                </a:schemeClr>
              </a:gs>
            </a:gsLst>
            <a:lin ang="5400000" scaled="0"/>
          </a:gradFill>
        </p:spPr>
        <p:txBody>
          <a:bodyPr/>
          <a:lstStyle/>
          <a:p>
            <a:pPr marL="0" indent="0" algn="ctr">
              <a:spcBef>
                <a:spcPts val="0"/>
              </a:spcBef>
              <a:buNone/>
            </a:pPr>
            <a:endParaRPr lang="en-US"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dirty="0">
              <a:latin typeface="Times New Roman" panose="02020603050405020304" pitchFamily="18" charset="0"/>
              <a:cs typeface="Times New Roman" panose="02020603050405020304" pitchFamily="18" charset="0"/>
            </a:endParaRPr>
          </a:p>
          <a:p>
            <a:pPr marL="0" indent="0" algn="ctr">
              <a:spcBef>
                <a:spcPts val="0"/>
              </a:spcBef>
              <a:buNone/>
            </a:pPr>
            <a:endParaRPr lang="en-US" dirty="0" smtClean="0">
              <a:latin typeface="Times New Roman" panose="02020603050405020304" pitchFamily="18" charset="0"/>
              <a:cs typeface="Times New Roman" panose="02020603050405020304" pitchFamily="18" charset="0"/>
            </a:endParaRPr>
          </a:p>
          <a:p>
            <a:pPr marL="0" indent="0" algn="ctr">
              <a:spcBef>
                <a:spcPts val="0"/>
              </a:spcBef>
              <a:buNone/>
            </a:pPr>
            <a:endParaRPr lang="en-US" dirty="0">
              <a:latin typeface="Times New Roman" panose="02020603050405020304" pitchFamily="18" charset="0"/>
              <a:cs typeface="Times New Roman" panose="02020603050405020304" pitchFamily="18" charset="0"/>
            </a:endParaRPr>
          </a:p>
          <a:p>
            <a:pPr marL="0" indent="0" algn="ctr">
              <a:spcBef>
                <a:spcPts val="0"/>
              </a:spcBef>
              <a:buNone/>
            </a:pPr>
            <a:r>
              <a:rPr lang="en-US" dirty="0" smtClean="0">
                <a:latin typeface="Times New Roman" panose="02020603050405020304" pitchFamily="18" charset="0"/>
                <a:cs typeface="Times New Roman" panose="02020603050405020304" pitchFamily="18" charset="0"/>
              </a:rPr>
              <a:t>Presented by:</a:t>
            </a:r>
          </a:p>
          <a:p>
            <a:pPr marL="0" indent="0" algn="ctr">
              <a:spcBef>
                <a:spcPts val="0"/>
              </a:spcBef>
              <a:buNone/>
            </a:pPr>
            <a:r>
              <a:rPr lang="en-US" dirty="0" smtClean="0">
                <a:latin typeface="Times New Roman" panose="02020603050405020304" pitchFamily="18" charset="0"/>
                <a:cs typeface="Times New Roman" panose="02020603050405020304" pitchFamily="18" charset="0"/>
              </a:rPr>
              <a:t>Jonathan D. Farrell, Esq.</a:t>
            </a:r>
          </a:p>
          <a:p>
            <a:pPr marL="0" indent="0" algn="ctr">
              <a:spcBef>
                <a:spcPts val="0"/>
              </a:spcBef>
              <a:buNone/>
            </a:pPr>
            <a:r>
              <a:rPr lang="en-US" dirty="0" smtClean="0">
                <a:latin typeface="Times New Roman" panose="02020603050405020304" pitchFamily="18" charset="0"/>
                <a:cs typeface="Times New Roman" panose="02020603050405020304" pitchFamily="18" charset="0"/>
              </a:rPr>
              <a:t>Meltzer, Lippe, Goldstein &amp; Breitstone, LLP</a:t>
            </a:r>
          </a:p>
          <a:p>
            <a:pPr marL="0" indent="0" algn="ctr">
              <a:spcBef>
                <a:spcPts val="0"/>
              </a:spcBef>
              <a:buNone/>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342900" y="366184"/>
            <a:ext cx="6172200" cy="1081616"/>
          </a:xfrm>
        </p:spPr>
        <p:txBody>
          <a:bodyPr/>
          <a:lstStyle/>
          <a:p>
            <a:pPr algn="ctr"/>
            <a:r>
              <a:rPr lang="en-US" b="1" dirty="0" smtClean="0">
                <a:latin typeface="Times New Roman" panose="02020603050405020304" pitchFamily="18" charset="0"/>
                <a:cs typeface="Times New Roman" panose="02020603050405020304" pitchFamily="18" charset="0"/>
              </a:rPr>
              <a:t>HOT TOPICS IN PROPER WAGE &amp; HOUR COMPLIANCE</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6273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Compensable Time Under The FLSA</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33400" y="2362200"/>
            <a:ext cx="6019800" cy="4247317"/>
          </a:xfrm>
          <a:prstGeom prst="rect">
            <a:avLst/>
          </a:prstGeom>
        </p:spPr>
        <p:txBody>
          <a:bodyPr wrap="square">
            <a:spAutoFit/>
          </a:bodyPr>
          <a:lstStyle/>
          <a:p>
            <a:r>
              <a:rPr lang="en-US" b="1" u="sng" dirty="0" smtClean="0">
                <a:latin typeface="Times New Roman" panose="02020603050405020304" pitchFamily="18" charset="0"/>
                <a:cs typeface="Times New Roman" panose="02020603050405020304" pitchFamily="18" charset="0"/>
              </a:rPr>
              <a:t>Travel Time (cont’d)</a:t>
            </a:r>
          </a:p>
          <a:p>
            <a:pPr algn="just"/>
            <a:r>
              <a:rPr lang="en-US" dirty="0" smtClean="0">
                <a:latin typeface="Times New Roman" panose="02020603050405020304" pitchFamily="18" charset="0"/>
                <a:cs typeface="Times New Roman" panose="02020603050405020304" pitchFamily="18" charset="0"/>
              </a:rPr>
              <a:t>Time </a:t>
            </a:r>
            <a:r>
              <a:rPr lang="en-US" dirty="0">
                <a:latin typeface="Times New Roman" panose="02020603050405020304" pitchFamily="18" charset="0"/>
                <a:cs typeface="Times New Roman" panose="02020603050405020304" pitchFamily="18" charset="0"/>
              </a:rPr>
              <a:t>spent by an employee in travel as part of their principal activity, such as travel from job site to job site during the workday, is work time and must be counted as hours worked.</a:t>
            </a:r>
          </a:p>
          <a:p>
            <a:pPr algn="just"/>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Travel </a:t>
            </a:r>
            <a:r>
              <a:rPr lang="en-US" dirty="0">
                <a:latin typeface="Times New Roman" panose="02020603050405020304" pitchFamily="18" charset="0"/>
                <a:cs typeface="Times New Roman" panose="02020603050405020304" pitchFamily="18" charset="0"/>
              </a:rPr>
              <a:t>that keeps an employee away from home overnight is travel away from home. Travel away from home is clearly work time when it cuts across the employee's workday. The time is not only hours worked on regular working days during normal working hours but also during corresponding hours on nonworking days. As an enforcement policy the USDOL will not consider as work time that time spent in travel away from home outside of regular working hours as a passenger on an airplane, train, boat, bus, or automobile.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101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Compensable Time Under The FLSA</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342900" y="2216467"/>
            <a:ext cx="6172200" cy="6063198"/>
          </a:xfrm>
          <a:prstGeom prst="rect">
            <a:avLst/>
          </a:prstGeom>
        </p:spPr>
        <p:txBody>
          <a:bodyPr wrap="square">
            <a:spAutoFit/>
          </a:bodyPr>
          <a:lstStyle/>
          <a:p>
            <a:r>
              <a:rPr lang="en-US" sz="1600" b="1" dirty="0" smtClean="0">
                <a:latin typeface="Times New Roman" panose="02020603050405020304" pitchFamily="18" charset="0"/>
                <a:cs typeface="Times New Roman" panose="02020603050405020304" pitchFamily="18" charset="0"/>
              </a:rPr>
              <a:t>F. </a:t>
            </a:r>
            <a:r>
              <a:rPr lang="en-US" sz="1600" b="1" dirty="0" smtClean="0">
                <a:latin typeface="Times New Roman" panose="02020603050405020304" pitchFamily="18" charset="0"/>
                <a:cs typeface="Times New Roman" panose="02020603050405020304" pitchFamily="18" charset="0"/>
              </a:rPr>
              <a:t>  </a:t>
            </a:r>
            <a:r>
              <a:rPr lang="en-US" sz="1600" b="1" u="sng" dirty="0" smtClean="0">
                <a:latin typeface="Times New Roman" panose="02020603050405020304" pitchFamily="18" charset="0"/>
                <a:cs typeface="Times New Roman" panose="02020603050405020304" pitchFamily="18" charset="0"/>
              </a:rPr>
              <a:t>Employee/Independent </a:t>
            </a:r>
            <a:r>
              <a:rPr lang="en-US" sz="1600" b="1" u="sng" dirty="0" smtClean="0">
                <a:latin typeface="Times New Roman" panose="02020603050405020304" pitchFamily="18" charset="0"/>
                <a:cs typeface="Times New Roman" panose="02020603050405020304" pitchFamily="18" charset="0"/>
              </a:rPr>
              <a:t>Contractor</a:t>
            </a:r>
            <a:endParaRPr lang="en-US" sz="1600" b="1" u="sng"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Unlike employees, independent contractors are not entitled to the protections of the FLSA and New York State Labor Law.  See below discussion regarding the test for determining who is an independent contractor.  </a:t>
            </a:r>
            <a:endParaRPr lang="en-US" sz="1600" dirty="0" smtClean="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r>
              <a:rPr lang="en-US" sz="1600" b="1" dirty="0" smtClean="0">
                <a:latin typeface="Times New Roman" panose="02020603050405020304" pitchFamily="18" charset="0"/>
                <a:cs typeface="Times New Roman" panose="02020603050405020304" pitchFamily="18" charset="0"/>
              </a:rPr>
              <a:t>G. </a:t>
            </a:r>
            <a:r>
              <a:rPr lang="en-US" sz="1600" b="1" dirty="0" smtClean="0">
                <a:latin typeface="Times New Roman" panose="02020603050405020304" pitchFamily="18" charset="0"/>
                <a:cs typeface="Times New Roman" panose="02020603050405020304" pitchFamily="18" charset="0"/>
              </a:rPr>
              <a:t>  </a:t>
            </a:r>
            <a:r>
              <a:rPr lang="en-US" sz="1600" b="1" u="sng" dirty="0" smtClean="0">
                <a:latin typeface="Times New Roman" panose="02020603050405020304" pitchFamily="18" charset="0"/>
                <a:cs typeface="Times New Roman" panose="02020603050405020304" pitchFamily="18" charset="0"/>
              </a:rPr>
              <a:t>Individuals </a:t>
            </a:r>
            <a:r>
              <a:rPr lang="en-US" sz="1600" b="1" u="sng" dirty="0">
                <a:latin typeface="Times New Roman" panose="02020603050405020304" pitchFamily="18" charset="0"/>
                <a:cs typeface="Times New Roman" panose="02020603050405020304" pitchFamily="18" charset="0"/>
              </a:rPr>
              <a:t>Who Are Exempt From The Overtime Provisions </a:t>
            </a:r>
            <a:endParaRPr lang="en-US" sz="1600" b="1" u="sng" dirty="0" smtClean="0">
              <a:latin typeface="Times New Roman" panose="02020603050405020304" pitchFamily="18" charset="0"/>
              <a:cs typeface="Times New Roman" panose="02020603050405020304" pitchFamily="18" charset="0"/>
            </a:endParaRPr>
          </a:p>
          <a:p>
            <a:pPr algn="just"/>
            <a:r>
              <a:rPr lang="en-US" sz="1600" b="1" u="sng" dirty="0" smtClean="0">
                <a:latin typeface="Times New Roman" panose="02020603050405020304" pitchFamily="18" charset="0"/>
                <a:cs typeface="Times New Roman" panose="02020603050405020304" pitchFamily="18" charset="0"/>
              </a:rPr>
              <a:t>of  the </a:t>
            </a:r>
            <a:r>
              <a:rPr lang="en-US" sz="1600" b="1" u="sng" dirty="0">
                <a:latin typeface="Times New Roman" panose="02020603050405020304" pitchFamily="18" charset="0"/>
                <a:cs typeface="Times New Roman" panose="02020603050405020304" pitchFamily="18" charset="0"/>
              </a:rPr>
              <a:t>Law</a:t>
            </a:r>
          </a:p>
          <a:p>
            <a:pPr marL="342900" indent="-342900">
              <a:buAutoNum type="arabicPeriod"/>
            </a:pPr>
            <a:r>
              <a:rPr lang="en-US" sz="1600" dirty="0" smtClean="0">
                <a:latin typeface="Times New Roman" panose="02020603050405020304" pitchFamily="18" charset="0"/>
                <a:cs typeface="Times New Roman" panose="02020603050405020304" pitchFamily="18" charset="0"/>
              </a:rPr>
              <a:t>Executive</a:t>
            </a:r>
            <a:r>
              <a:rPr lang="en-US" sz="1600" dirty="0">
                <a:latin typeface="Times New Roman" panose="02020603050405020304" pitchFamily="18" charset="0"/>
                <a:cs typeface="Times New Roman" panose="02020603050405020304" pitchFamily="18" charset="0"/>
              </a:rPr>
              <a:t>, Administrative and Professional </a:t>
            </a:r>
            <a:r>
              <a:rPr lang="en-US" sz="1600" dirty="0" smtClean="0">
                <a:latin typeface="Times New Roman" panose="02020603050405020304" pitchFamily="18" charset="0"/>
                <a:cs typeface="Times New Roman" panose="02020603050405020304" pitchFamily="18" charset="0"/>
              </a:rPr>
              <a:t>Exemptions </a:t>
            </a: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a/k/a “White Collar</a:t>
            </a:r>
            <a:r>
              <a:rPr lang="en-US" sz="1600" dirty="0" smtClean="0">
                <a:latin typeface="Times New Roman" panose="02020603050405020304" pitchFamily="18" charset="0"/>
                <a:cs typeface="Times New Roman" panose="02020603050405020304" pitchFamily="18" charset="0"/>
              </a:rPr>
              <a:t>”)</a:t>
            </a:r>
          </a:p>
          <a:p>
            <a:pPr algn="just"/>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a. </a:t>
            </a:r>
            <a:r>
              <a:rPr lang="en-US" sz="1600" u="sng" dirty="0" smtClean="0">
                <a:latin typeface="Times New Roman" panose="02020603050405020304" pitchFamily="18" charset="0"/>
                <a:cs typeface="Times New Roman" panose="02020603050405020304" pitchFamily="18" charset="0"/>
              </a:rPr>
              <a:t>Salary </a:t>
            </a:r>
            <a:r>
              <a:rPr lang="en-US" sz="1600" u="sng" dirty="0">
                <a:latin typeface="Times New Roman" panose="02020603050405020304" pitchFamily="18" charset="0"/>
                <a:cs typeface="Times New Roman" panose="02020603050405020304" pitchFamily="18" charset="0"/>
              </a:rPr>
              <a:t>Basis Test</a:t>
            </a:r>
          </a:p>
          <a:p>
            <a:pPr algn="just"/>
            <a:r>
              <a:rPr lang="en-US" sz="1600" dirty="0">
                <a:latin typeface="Times New Roman" panose="02020603050405020304" pitchFamily="18" charset="0"/>
                <a:cs typeface="Times New Roman" panose="02020603050405020304" pitchFamily="18" charset="0"/>
              </a:rPr>
              <a:t>	To qualify for the executive and administrative exemptions - and thus, be exempt from the overtime provisions of the law - an employee must be paid on a “salary basis” which weekly salary is established by federal and NYS Law AND meet the requirements of the specific exemption. Merely paying an employee an established weekly salary is not sufficient to be exempt under FLSA or NYS Law.</a:t>
            </a:r>
          </a:p>
          <a:p>
            <a:pPr algn="just"/>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Importantly</a:t>
            </a:r>
            <a:r>
              <a:rPr lang="en-US" sz="1600" dirty="0">
                <a:latin typeface="Times New Roman" panose="02020603050405020304" pitchFamily="18" charset="0"/>
                <a:cs typeface="Times New Roman" panose="02020603050405020304" pitchFamily="18" charset="0"/>
              </a:rPr>
              <a:t>, in 2014 President Obama executed a “Presidential Memorandum” which directed the United States Department of Labor (“USDOL”) to update the FLSA’s regulations defining which white collar workers are protected by the</a:t>
            </a:r>
            <a:r>
              <a:rPr lang="en-US" dirty="0">
                <a:latin typeface="Times New Roman" panose="02020603050405020304" pitchFamily="18" charset="0"/>
                <a:cs typeface="Times New Roman" panose="02020603050405020304" pitchFamily="18" charset="0"/>
              </a:rPr>
              <a:t> FLSA’s minimum wage and overtime standards.  </a:t>
            </a:r>
          </a:p>
        </p:txBody>
      </p:sp>
    </p:spTree>
    <p:extLst>
      <p:ext uri="{BB962C8B-B14F-4D97-AF65-F5344CB8AC3E}">
        <p14:creationId xmlns:p14="http://schemas.microsoft.com/office/powerpoint/2010/main" val="2561762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Compensable Time Under The FLSA</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609600" y="2209800"/>
            <a:ext cx="5562600" cy="5755422"/>
          </a:xfrm>
          <a:prstGeom prst="rect">
            <a:avLst/>
          </a:prstGeom>
        </p:spPr>
        <p:txBody>
          <a:bodyPr wrap="square">
            <a:spAutoFit/>
          </a:bodyPr>
          <a:lstStyle/>
          <a:p>
            <a:pPr algn="just"/>
            <a:r>
              <a:rPr lang="en-US" sz="1600" b="1" dirty="0">
                <a:latin typeface="Times New Roman" panose="02020603050405020304" pitchFamily="18" charset="0"/>
                <a:cs typeface="Times New Roman" panose="02020603050405020304" pitchFamily="18" charset="0"/>
              </a:rPr>
              <a:t>On May 18, 2016 </a:t>
            </a:r>
            <a:r>
              <a:rPr lang="en-US" sz="1600" dirty="0">
                <a:latin typeface="Times New Roman" panose="02020603050405020304" pitchFamily="18" charset="0"/>
                <a:cs typeface="Times New Roman" panose="02020603050405020304" pitchFamily="18" charset="0"/>
              </a:rPr>
              <a:t>and after consideration of the aforementioned written comment, President Obama and the then USDOL Secretary Thomas Perez announced the publication of the USDOL’s “final rule” updating, amongst other things, the “white collar” exemptions to the FLSA.  </a:t>
            </a: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May 18, 2016 announcement focused, primarily, on updating the salary and compensation levels needed for executive, administrative and professional workers to be exempt. </a:t>
            </a:r>
            <a:r>
              <a:rPr lang="en-US" sz="1600" dirty="0" smtClean="0">
                <a:latin typeface="Times New Roman" panose="02020603050405020304" pitchFamily="18" charset="0"/>
                <a:cs typeface="Times New Roman" panose="02020603050405020304" pitchFamily="18" charset="0"/>
              </a:rPr>
              <a:t>Specifically</a:t>
            </a:r>
            <a:r>
              <a:rPr lang="en-US" sz="1600" dirty="0">
                <a:latin typeface="Times New Roman" panose="02020603050405020304" pitchFamily="18" charset="0"/>
                <a:cs typeface="Times New Roman" panose="02020603050405020304" pitchFamily="18" charset="0"/>
              </a:rPr>
              <a:t>, the final rule</a:t>
            </a:r>
            <a:r>
              <a:rPr lang="en-US" sz="1600" dirty="0" smtClean="0">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•Sets </a:t>
            </a:r>
            <a:r>
              <a:rPr lang="en-US" sz="1600" dirty="0">
                <a:latin typeface="Times New Roman" panose="02020603050405020304" pitchFamily="18" charset="0"/>
                <a:cs typeface="Times New Roman" panose="02020603050405020304" pitchFamily="18" charset="0"/>
              </a:rPr>
              <a:t>the standard salary threshold level at $913.00 per week; $47,476.00 annually for a full-year worker (based on the 40th percentile of earnings of full-time salaried workers in the lowest-wage Census Region, currently the South);</a:t>
            </a:r>
          </a:p>
          <a:p>
            <a:pPr algn="just"/>
            <a:r>
              <a:rPr lang="en-US" sz="1600" dirty="0" smtClean="0">
                <a:latin typeface="Times New Roman" panose="02020603050405020304" pitchFamily="18" charset="0"/>
                <a:cs typeface="Times New Roman" panose="02020603050405020304" pitchFamily="18" charset="0"/>
              </a:rPr>
              <a:t>•Sets </a:t>
            </a:r>
            <a:r>
              <a:rPr lang="en-US" sz="1600" dirty="0">
                <a:latin typeface="Times New Roman" panose="02020603050405020304" pitchFamily="18" charset="0"/>
                <a:cs typeface="Times New Roman" panose="02020603050405020304" pitchFamily="18" charset="0"/>
              </a:rPr>
              <a:t>the total annual compensation requirement for highly compensated employees at $134,004.00; (based on the 90th percentile of full-time salaried workers nationally);</a:t>
            </a:r>
          </a:p>
          <a:p>
            <a:pPr algn="just"/>
            <a:r>
              <a:rPr lang="en-US" sz="1600" dirty="0" smtClean="0">
                <a:latin typeface="Times New Roman" panose="02020603050405020304" pitchFamily="18" charset="0"/>
                <a:cs typeface="Times New Roman" panose="02020603050405020304" pitchFamily="18" charset="0"/>
              </a:rPr>
              <a:t>•Establishes </a:t>
            </a:r>
            <a:r>
              <a:rPr lang="en-US" sz="1600" dirty="0">
                <a:latin typeface="Times New Roman" panose="02020603050405020304" pitchFamily="18" charset="0"/>
                <a:cs typeface="Times New Roman" panose="02020603050405020304" pitchFamily="18" charset="0"/>
              </a:rPr>
              <a:t>a mechanism for automatically updating the salary and compensation levels every three years to maintain the levels at the above percentiles; and</a:t>
            </a:r>
            <a:r>
              <a:rPr lang="en-US" sz="1600" dirty="0" smtClean="0">
                <a:latin typeface="Times New Roman" panose="02020603050405020304" pitchFamily="18" charset="0"/>
                <a:cs typeface="Times New Roman" panose="02020603050405020304" pitchFamily="18" charset="0"/>
              </a:rPr>
              <a:t>,</a:t>
            </a:r>
          </a:p>
          <a:p>
            <a:pPr algn="just"/>
            <a:r>
              <a:rPr lang="en-US" sz="1600" dirty="0" smtClean="0">
                <a:latin typeface="Times New Roman" panose="02020603050405020304" pitchFamily="18" charset="0"/>
                <a:cs typeface="Times New Roman" panose="02020603050405020304" pitchFamily="18" charset="0"/>
              </a:rPr>
              <a:t>•Amends </a:t>
            </a:r>
            <a:r>
              <a:rPr lang="en-US" sz="1600" dirty="0">
                <a:latin typeface="Times New Roman" panose="02020603050405020304" pitchFamily="18" charset="0"/>
                <a:cs typeface="Times New Roman" panose="02020603050405020304" pitchFamily="18" charset="0"/>
              </a:rPr>
              <a:t>the salary basis test to allow employers to use nondiscretionary bonuses and incentive payments (including commissions) to satisfy up to ten percent (10%) of the new standard salary level.</a:t>
            </a:r>
          </a:p>
        </p:txBody>
      </p:sp>
    </p:spTree>
    <p:extLst>
      <p:ext uri="{BB962C8B-B14F-4D97-AF65-F5344CB8AC3E}">
        <p14:creationId xmlns:p14="http://schemas.microsoft.com/office/powerpoint/2010/main" val="4108475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Compensable Time Under The FLSA</a:t>
            </a:r>
            <a:endParaRPr lang="en-US" sz="2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73871769"/>
              </p:ext>
            </p:extLst>
          </p:nvPr>
        </p:nvGraphicFramePr>
        <p:xfrm>
          <a:off x="431959" y="3352802"/>
          <a:ext cx="5989320" cy="3962400"/>
        </p:xfrm>
        <a:graphic>
          <a:graphicData uri="http://schemas.openxmlformats.org/drawingml/2006/table">
            <a:tbl>
              <a:tblPr firstRow="1" firstCol="1" bandRow="1">
                <a:tableStyleId>{5C22544A-7EE6-4342-B048-85BDC9FD1C3A}</a:tableStyleId>
              </a:tblPr>
              <a:tblGrid>
                <a:gridCol w="1015365"/>
                <a:gridCol w="1456690"/>
                <a:gridCol w="1368425"/>
                <a:gridCol w="1085850"/>
                <a:gridCol w="1062990"/>
              </a:tblGrid>
              <a:tr h="1981200">
                <a:tc>
                  <a:txBody>
                    <a:bodyPr/>
                    <a:lstStyle/>
                    <a:p>
                      <a:pPr marL="0" marR="0" algn="ctr">
                        <a:spcBef>
                          <a:spcPts val="0"/>
                        </a:spcBef>
                        <a:spcAft>
                          <a:spcPts val="0"/>
                        </a:spcAft>
                      </a:pPr>
                      <a:r>
                        <a:rPr lang="en-US" sz="1200" dirty="0">
                          <a:effectLst/>
                        </a:rPr>
                        <a:t>Date</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New York City “Large” Business (11 employees </a:t>
                      </a:r>
                      <a:endParaRPr lang="en-US" sz="1000" dirty="0">
                        <a:effectLst/>
                      </a:endParaRPr>
                    </a:p>
                    <a:p>
                      <a:pPr marL="0" marR="0" algn="ctr">
                        <a:spcBef>
                          <a:spcPts val="0"/>
                        </a:spcBef>
                        <a:spcAft>
                          <a:spcPts val="0"/>
                        </a:spcAft>
                      </a:pPr>
                      <a:r>
                        <a:rPr lang="en-US" sz="1200" dirty="0">
                          <a:effectLst/>
                        </a:rPr>
                        <a:t>or more)</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New York City “Small” Business (10 employees </a:t>
                      </a:r>
                      <a:endParaRPr lang="en-US" sz="1000" dirty="0">
                        <a:effectLst/>
                      </a:endParaRPr>
                    </a:p>
                    <a:p>
                      <a:pPr marL="0" marR="0" algn="ctr">
                        <a:spcBef>
                          <a:spcPts val="0"/>
                        </a:spcBef>
                        <a:spcAft>
                          <a:spcPts val="0"/>
                        </a:spcAft>
                      </a:pPr>
                      <a:r>
                        <a:rPr lang="en-US" sz="1200" dirty="0">
                          <a:effectLst/>
                        </a:rPr>
                        <a:t>or less)</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Nassau, Suffolk and Westchester Counties</a:t>
                      </a:r>
                      <a:endParaRPr lang="en-US" sz="1000"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200" dirty="0">
                          <a:effectLst/>
                        </a:rPr>
                        <a:t>Rest of State</a:t>
                      </a:r>
                      <a:endParaRPr lang="en-US" sz="1000" dirty="0">
                        <a:effectLst/>
                        <a:latin typeface="Times New Roman"/>
                        <a:ea typeface="Times New Roman"/>
                      </a:endParaRPr>
                    </a:p>
                  </a:txBody>
                  <a:tcPr marL="68580" marR="68580" marT="0" marB="0"/>
                </a:tc>
              </a:tr>
              <a:tr h="330200">
                <a:tc>
                  <a:txBody>
                    <a:bodyPr/>
                    <a:lstStyle/>
                    <a:p>
                      <a:pPr marL="0" marR="0" algn="just">
                        <a:spcBef>
                          <a:spcPts val="0"/>
                        </a:spcBef>
                        <a:spcAft>
                          <a:spcPts val="0"/>
                        </a:spcAft>
                      </a:pPr>
                      <a:r>
                        <a:rPr lang="en-US" sz="1200" dirty="0">
                          <a:effectLst/>
                        </a:rPr>
                        <a:t>12/31/16</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$825.00</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$787.50</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$750.00</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$727.50</a:t>
                      </a:r>
                      <a:endParaRPr lang="en-US" sz="1000" dirty="0">
                        <a:effectLst/>
                        <a:latin typeface="Times New Roman"/>
                        <a:ea typeface="Times New Roman"/>
                      </a:endParaRPr>
                    </a:p>
                  </a:txBody>
                  <a:tcPr marL="68580" marR="68580" marT="0" marB="0"/>
                </a:tc>
              </a:tr>
              <a:tr h="330200">
                <a:tc>
                  <a:txBody>
                    <a:bodyPr/>
                    <a:lstStyle/>
                    <a:p>
                      <a:pPr marL="0" marR="0" algn="just">
                        <a:spcBef>
                          <a:spcPts val="0"/>
                        </a:spcBef>
                        <a:spcAft>
                          <a:spcPts val="0"/>
                        </a:spcAft>
                      </a:pPr>
                      <a:r>
                        <a:rPr lang="en-US" sz="1200" dirty="0">
                          <a:effectLst/>
                        </a:rPr>
                        <a:t>12/31/17</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$975.00</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$900.00</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$825.00</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$780.00</a:t>
                      </a:r>
                      <a:endParaRPr lang="en-US" sz="1000" dirty="0">
                        <a:effectLst/>
                        <a:latin typeface="Times New Roman"/>
                        <a:ea typeface="Times New Roman"/>
                      </a:endParaRPr>
                    </a:p>
                  </a:txBody>
                  <a:tcPr marL="68580" marR="68580" marT="0" marB="0"/>
                </a:tc>
              </a:tr>
              <a:tr h="330200">
                <a:tc>
                  <a:txBody>
                    <a:bodyPr/>
                    <a:lstStyle/>
                    <a:p>
                      <a:pPr marL="0" marR="0" algn="just">
                        <a:spcBef>
                          <a:spcPts val="0"/>
                        </a:spcBef>
                        <a:spcAft>
                          <a:spcPts val="0"/>
                        </a:spcAft>
                      </a:pPr>
                      <a:r>
                        <a:rPr lang="en-US" sz="1200" dirty="0">
                          <a:effectLst/>
                        </a:rPr>
                        <a:t>12/31/18</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$1,125.00</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$1,012.50</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$900.00</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$832.50</a:t>
                      </a:r>
                      <a:endParaRPr lang="en-US" sz="1000" dirty="0">
                        <a:effectLst/>
                        <a:latin typeface="Times New Roman"/>
                        <a:ea typeface="Times New Roman"/>
                      </a:endParaRPr>
                    </a:p>
                  </a:txBody>
                  <a:tcPr marL="68580" marR="68580" marT="0" marB="0"/>
                </a:tc>
              </a:tr>
              <a:tr h="330200">
                <a:tc>
                  <a:txBody>
                    <a:bodyPr/>
                    <a:lstStyle/>
                    <a:p>
                      <a:pPr marL="0" marR="0" algn="just">
                        <a:spcBef>
                          <a:spcPts val="0"/>
                        </a:spcBef>
                        <a:spcAft>
                          <a:spcPts val="0"/>
                        </a:spcAft>
                      </a:pPr>
                      <a:r>
                        <a:rPr lang="en-US" sz="1200" dirty="0">
                          <a:effectLst/>
                        </a:rPr>
                        <a:t>12/31/19</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TBD</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$1,125.00</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$975.00</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$885.00</a:t>
                      </a:r>
                      <a:endParaRPr lang="en-US" sz="1000" dirty="0">
                        <a:effectLst/>
                        <a:latin typeface="Times New Roman"/>
                        <a:ea typeface="Times New Roman"/>
                      </a:endParaRPr>
                    </a:p>
                  </a:txBody>
                  <a:tcPr marL="68580" marR="68580" marT="0" marB="0"/>
                </a:tc>
              </a:tr>
              <a:tr h="330200">
                <a:tc>
                  <a:txBody>
                    <a:bodyPr/>
                    <a:lstStyle/>
                    <a:p>
                      <a:pPr marL="0" marR="0" algn="just">
                        <a:spcBef>
                          <a:spcPts val="0"/>
                        </a:spcBef>
                        <a:spcAft>
                          <a:spcPts val="0"/>
                        </a:spcAft>
                      </a:pPr>
                      <a:r>
                        <a:rPr lang="en-US" sz="1200" dirty="0">
                          <a:effectLst/>
                        </a:rPr>
                        <a:t>12/31/20</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TBD</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TBD</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$1,050.00</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$937.50</a:t>
                      </a:r>
                      <a:endParaRPr lang="en-US" sz="1000" dirty="0">
                        <a:effectLst/>
                        <a:latin typeface="Times New Roman"/>
                        <a:ea typeface="Times New Roman"/>
                      </a:endParaRPr>
                    </a:p>
                  </a:txBody>
                  <a:tcPr marL="68580" marR="68580" marT="0" marB="0"/>
                </a:tc>
              </a:tr>
              <a:tr h="330200">
                <a:tc>
                  <a:txBody>
                    <a:bodyPr/>
                    <a:lstStyle/>
                    <a:p>
                      <a:pPr marL="0" marR="0" algn="just">
                        <a:spcBef>
                          <a:spcPts val="0"/>
                        </a:spcBef>
                        <a:spcAft>
                          <a:spcPts val="0"/>
                        </a:spcAft>
                      </a:pPr>
                      <a:r>
                        <a:rPr lang="en-US" sz="1200" dirty="0">
                          <a:effectLst/>
                        </a:rPr>
                        <a:t>12/31/21</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TBD</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TBD</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$1,125.00</a:t>
                      </a:r>
                      <a:endParaRPr lang="en-US" sz="1000" dirty="0">
                        <a:effectLst/>
                        <a:latin typeface="Times New Roman"/>
                        <a:ea typeface="Times New Roman"/>
                      </a:endParaRPr>
                    </a:p>
                  </a:txBody>
                  <a:tcPr marL="68580" marR="68580" marT="0" marB="0"/>
                </a:tc>
                <a:tc>
                  <a:txBody>
                    <a:bodyPr/>
                    <a:lstStyle/>
                    <a:p>
                      <a:pPr marL="0" marR="0" algn="just">
                        <a:spcBef>
                          <a:spcPts val="0"/>
                        </a:spcBef>
                        <a:spcAft>
                          <a:spcPts val="0"/>
                        </a:spcAft>
                      </a:pPr>
                      <a:r>
                        <a:rPr lang="en-US" sz="1200" dirty="0">
                          <a:effectLst/>
                        </a:rPr>
                        <a:t>TBD</a:t>
                      </a:r>
                      <a:endParaRPr lang="en-US" sz="1000" dirty="0">
                        <a:effectLst/>
                        <a:latin typeface="Times New Roman"/>
                        <a:ea typeface="Times New Roman"/>
                      </a:endParaRPr>
                    </a:p>
                  </a:txBody>
                  <a:tcPr marL="68580" marR="68580" marT="0" marB="0"/>
                </a:tc>
              </a:tr>
            </a:tbl>
          </a:graphicData>
        </a:graphic>
      </p:graphicFrame>
      <p:sp>
        <p:nvSpPr>
          <p:cNvPr id="5" name="Rectangle 3"/>
          <p:cNvSpPr>
            <a:spLocks noChangeArrowheads="1"/>
          </p:cNvSpPr>
          <p:nvPr/>
        </p:nvSpPr>
        <p:spPr bwMode="auto">
          <a:xfrm>
            <a:off x="431800" y="2205335"/>
            <a:ext cx="5969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below chart sets forth the aforementioned scheduled increases to the New York weekly salary threshold for salaried employees:</a:t>
            </a:r>
            <a:endParaRPr kumimoji="0" lang="en-US" altLang="en-US"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487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EXECUTIVE EXEMPTION</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381000" y="2333685"/>
            <a:ext cx="6324600" cy="4524315"/>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An exempt employee’s receipt of additional compensation above her/his salary does not affect the exemption.  In this regard, federal regulation 29 C.F.R. 541.604 states, in pertinent part</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An employer may provide an exempt employee with additional compensation without losing the exemption or violating the salary basis requirement, if the employment arrangement also includes a guarantee of at least the minimum weekly-required amount paid on a salary basis. . . . Similarly, the exemption is not lost if an exempt employee who is guaranteed at least $455 each week paid on a salary basis also receives additional compensation based on hours worked for work beyond the normal workweek.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Such </a:t>
            </a:r>
            <a:r>
              <a:rPr lang="en-US" dirty="0">
                <a:latin typeface="Times New Roman" panose="02020603050405020304" pitchFamily="18" charset="0"/>
                <a:cs typeface="Times New Roman" panose="02020603050405020304" pitchFamily="18" charset="0"/>
              </a:rPr>
              <a:t>additional compensation may be paid on any basis (e.g., flat sum, bonus payment, straight-time hourly amount, time and one-half or any other basis), and may include paid time off</a:t>
            </a:r>
            <a:r>
              <a:rPr lang="en-US" dirty="0"/>
              <a:t>.</a:t>
            </a:r>
          </a:p>
        </p:txBody>
      </p:sp>
    </p:spTree>
    <p:extLst>
      <p:ext uri="{BB962C8B-B14F-4D97-AF65-F5344CB8AC3E}">
        <p14:creationId xmlns:p14="http://schemas.microsoft.com/office/powerpoint/2010/main" val="143010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EXECUTIVE EXEMPTION</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2174081"/>
            <a:ext cx="5715000" cy="4524315"/>
          </a:xfrm>
          <a:prstGeom prst="rect">
            <a:avLst/>
          </a:prstGeom>
        </p:spPr>
        <p:txBody>
          <a:bodyPr wrap="square">
            <a:spAutoFit/>
          </a:bodyPr>
          <a:lstStyle/>
          <a:p>
            <a:r>
              <a:rPr lang="en-US" b="1" u="sng" dirty="0" smtClean="0">
                <a:latin typeface="Times New Roman" panose="02020603050405020304" pitchFamily="18" charset="0"/>
                <a:cs typeface="Times New Roman" panose="02020603050405020304" pitchFamily="18" charset="0"/>
              </a:rPr>
              <a:t>Executive Exemption: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qualify for the Executive exemption an employee must:</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have </a:t>
            </a:r>
            <a:r>
              <a:rPr lang="en-US" dirty="0">
                <a:latin typeface="Times New Roman" panose="02020603050405020304" pitchFamily="18" charset="0"/>
                <a:cs typeface="Times New Roman" panose="02020603050405020304" pitchFamily="18" charset="0"/>
              </a:rPr>
              <a:t>a primary duty of managing the enterprise or </a:t>
            </a:r>
            <a:r>
              <a:rPr lang="en-US" dirty="0" smtClean="0">
                <a:latin typeface="Times New Roman" panose="02020603050405020304" pitchFamily="18" charset="0"/>
                <a:cs typeface="Times New Roman" panose="02020603050405020304" pitchFamily="18" charset="0"/>
              </a:rPr>
              <a:t>	managing </a:t>
            </a:r>
            <a:r>
              <a:rPr lang="en-US" dirty="0">
                <a:latin typeface="Times New Roman" panose="02020603050405020304" pitchFamily="18" charset="0"/>
                <a:cs typeface="Times New Roman" panose="02020603050405020304" pitchFamily="18" charset="0"/>
              </a:rPr>
              <a:t>a customarily recognized department or </a:t>
            </a:r>
            <a:r>
              <a:rPr lang="en-US" dirty="0" smtClean="0">
                <a:latin typeface="Times New Roman" panose="02020603050405020304" pitchFamily="18" charset="0"/>
                <a:cs typeface="Times New Roman" panose="02020603050405020304" pitchFamily="18" charset="0"/>
              </a:rPr>
              <a:t>	subdivision </a:t>
            </a:r>
            <a:r>
              <a:rPr lang="en-US" dirty="0">
                <a:latin typeface="Times New Roman" panose="02020603050405020304" pitchFamily="18" charset="0"/>
                <a:cs typeface="Times New Roman" panose="02020603050405020304" pitchFamily="18" charset="0"/>
              </a:rPr>
              <a:t>of the enterprise;</a:t>
            </a:r>
          </a:p>
          <a:p>
            <a:r>
              <a:rPr lang="en-US" dirty="0">
                <a:latin typeface="Times New Roman" panose="02020603050405020304" pitchFamily="18" charset="0"/>
                <a:cs typeface="Times New Roman" panose="02020603050405020304" pitchFamily="18" charset="0"/>
              </a:rPr>
              <a:t> </a:t>
            </a:r>
          </a:p>
          <a:p>
            <a:pPr lvl="0"/>
            <a:r>
              <a:rPr lang="en-US" dirty="0" smtClean="0">
                <a:latin typeface="Times New Roman" panose="02020603050405020304" pitchFamily="18" charset="0"/>
                <a:cs typeface="Times New Roman" panose="02020603050405020304" pitchFamily="18" charset="0"/>
              </a:rPr>
              <a:t>	customarily </a:t>
            </a:r>
            <a:r>
              <a:rPr lang="en-US" dirty="0">
                <a:latin typeface="Times New Roman" panose="02020603050405020304" pitchFamily="18" charset="0"/>
                <a:cs typeface="Times New Roman" panose="02020603050405020304" pitchFamily="18" charset="0"/>
              </a:rPr>
              <a:t>and regularly direct the work of two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or more other full-time employees or their </a:t>
            </a:r>
            <a:r>
              <a:rPr lang="en-US" dirty="0" smtClean="0">
                <a:latin typeface="Times New Roman" panose="02020603050405020304" pitchFamily="18" charset="0"/>
                <a:cs typeface="Times New Roman" panose="02020603050405020304" pitchFamily="18" charset="0"/>
              </a:rPr>
              <a:t>	equivalent</a:t>
            </a:r>
            <a:r>
              <a:rPr lang="en-US" dirty="0">
                <a:latin typeface="Times New Roman" panose="02020603050405020304" pitchFamily="18" charset="0"/>
                <a:cs typeface="Times New Roman" panose="02020603050405020304" pitchFamily="18" charset="0"/>
              </a:rPr>
              <a:t>; and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	have </a:t>
            </a:r>
            <a:r>
              <a:rPr lang="en-US" dirty="0">
                <a:latin typeface="Times New Roman" panose="02020603050405020304" pitchFamily="18" charset="0"/>
                <a:cs typeface="Times New Roman" panose="02020603050405020304" pitchFamily="18" charset="0"/>
              </a:rPr>
              <a:t>the authority to hire or fire other employees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or make recommendations as to hiring, firing, </a:t>
            </a:r>
            <a:r>
              <a:rPr lang="en-US" dirty="0" smtClean="0">
                <a:latin typeface="Times New Roman" panose="02020603050405020304" pitchFamily="18" charset="0"/>
                <a:cs typeface="Times New Roman" panose="02020603050405020304" pitchFamily="18" charset="0"/>
              </a:rPr>
              <a:t>	promotion</a:t>
            </a:r>
            <a:r>
              <a:rPr lang="en-US" dirty="0">
                <a:latin typeface="Times New Roman" panose="02020603050405020304" pitchFamily="18" charset="0"/>
                <a:cs typeface="Times New Roman" panose="02020603050405020304" pitchFamily="18" charset="0"/>
              </a:rPr>
              <a:t>, or other change of status of other </a:t>
            </a:r>
            <a:r>
              <a:rPr lang="en-US" dirty="0" smtClean="0">
                <a:latin typeface="Times New Roman" panose="02020603050405020304" pitchFamily="18" charset="0"/>
                <a:cs typeface="Times New Roman" panose="02020603050405020304" pitchFamily="18" charset="0"/>
              </a:rPr>
              <a:t>	employees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46634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ADMINISTRATIVE EXEMPTION</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2174081"/>
            <a:ext cx="6096000" cy="5632311"/>
          </a:xfrm>
          <a:prstGeom prst="rect">
            <a:avLst/>
          </a:prstGeom>
        </p:spPr>
        <p:txBody>
          <a:bodyPr wrap="square">
            <a:spAutoFit/>
          </a:bodyPr>
          <a:lstStyle/>
          <a:p>
            <a:r>
              <a:rPr lang="en-US" b="1" u="sng" dirty="0" smtClean="0">
                <a:latin typeface="Times New Roman" panose="02020603050405020304" pitchFamily="18" charset="0"/>
                <a:cs typeface="Times New Roman" panose="02020603050405020304" pitchFamily="18" charset="0"/>
              </a:rPr>
              <a:t>Administrative Exemption:</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qualify for the Administrative exemption an employee must:</a:t>
            </a: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have </a:t>
            </a:r>
            <a:r>
              <a:rPr lang="en-US" dirty="0">
                <a:latin typeface="Times New Roman" panose="02020603050405020304" pitchFamily="18" charset="0"/>
                <a:cs typeface="Times New Roman" panose="02020603050405020304" pitchFamily="18" charset="0"/>
              </a:rPr>
              <a:t>the primary duty of performing office or </a:t>
            </a:r>
            <a:r>
              <a:rPr lang="en-US" dirty="0" smtClean="0">
                <a:latin typeface="Times New Roman" panose="02020603050405020304" pitchFamily="18" charset="0"/>
                <a:cs typeface="Times New Roman" panose="02020603050405020304" pitchFamily="18" charset="0"/>
              </a:rPr>
              <a:t>non-manual </a:t>
            </a:r>
            <a:r>
              <a:rPr lang="en-US" dirty="0">
                <a:latin typeface="Times New Roman" panose="02020603050405020304" pitchFamily="18" charset="0"/>
                <a:cs typeface="Times New Roman" panose="02020603050405020304" pitchFamily="18" charset="0"/>
              </a:rPr>
              <a:t>work directly related to the </a:t>
            </a:r>
            <a:r>
              <a:rPr lang="en-US" dirty="0" smtClean="0">
                <a:latin typeface="Times New Roman" panose="02020603050405020304" pitchFamily="18" charset="0"/>
                <a:cs typeface="Times New Roman" panose="02020603050405020304" pitchFamily="18" charset="0"/>
              </a:rPr>
              <a:t>management </a:t>
            </a:r>
            <a:r>
              <a:rPr lang="en-US" dirty="0">
                <a:latin typeface="Times New Roman" panose="02020603050405020304" pitchFamily="18" charset="0"/>
                <a:cs typeface="Times New Roman" panose="02020603050405020304" pitchFamily="18" charset="0"/>
              </a:rPr>
              <a:t>or </a:t>
            </a:r>
            <a:r>
              <a:rPr lang="en-US" dirty="0" smtClean="0">
                <a:latin typeface="Times New Roman" panose="02020603050405020304" pitchFamily="18" charset="0"/>
                <a:cs typeface="Times New Roman" panose="02020603050405020304" pitchFamily="18" charset="0"/>
              </a:rPr>
              <a:t>general </a:t>
            </a:r>
            <a:r>
              <a:rPr lang="en-US" dirty="0">
                <a:latin typeface="Times New Roman" panose="02020603050405020304" pitchFamily="18" charset="0"/>
                <a:cs typeface="Times New Roman" panose="02020603050405020304" pitchFamily="18" charset="0"/>
              </a:rPr>
              <a:t>business operations of </a:t>
            </a:r>
            <a:r>
              <a:rPr lang="en-US" dirty="0" smtClean="0">
                <a:latin typeface="Times New Roman" panose="02020603050405020304" pitchFamily="18" charset="0"/>
                <a:cs typeface="Times New Roman" panose="02020603050405020304" pitchFamily="18" charset="0"/>
              </a:rPr>
              <a:t>the employer </a:t>
            </a:r>
            <a:r>
              <a:rPr lang="en-US" dirty="0">
                <a:latin typeface="Times New Roman" panose="02020603050405020304" pitchFamily="18" charset="0"/>
                <a:cs typeface="Times New Roman" panose="02020603050405020304" pitchFamily="18" charset="0"/>
              </a:rPr>
              <a:t>or its </a:t>
            </a:r>
            <a:r>
              <a:rPr lang="en-US" dirty="0" smtClean="0">
                <a:latin typeface="Times New Roman" panose="02020603050405020304" pitchFamily="18" charset="0"/>
                <a:cs typeface="Times New Roman" panose="02020603050405020304" pitchFamily="18" charset="0"/>
              </a:rPr>
              <a:t>customers</a:t>
            </a:r>
            <a:r>
              <a:rPr lang="en-US" dirty="0">
                <a:latin typeface="Times New Roman" panose="02020603050405020304" pitchFamily="18" charset="0"/>
                <a:cs typeface="Times New Roman" panose="02020603050405020304" pitchFamily="18" charset="0"/>
              </a:rPr>
              <a:t>; and</a:t>
            </a:r>
          </a:p>
          <a:p>
            <a:pPr algn="just"/>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have </a:t>
            </a:r>
            <a:r>
              <a:rPr lang="en-US" dirty="0">
                <a:latin typeface="Times New Roman" panose="02020603050405020304" pitchFamily="18" charset="0"/>
                <a:cs typeface="Times New Roman" panose="02020603050405020304" pitchFamily="18" charset="0"/>
              </a:rPr>
              <a:t>a primary duty of exercising discretion and </a:t>
            </a:r>
            <a:r>
              <a:rPr lang="en-US" dirty="0" smtClean="0">
                <a:latin typeface="Times New Roman" panose="02020603050405020304" pitchFamily="18" charset="0"/>
                <a:cs typeface="Times New Roman" panose="02020603050405020304" pitchFamily="18" charset="0"/>
              </a:rPr>
              <a:t>independent </a:t>
            </a:r>
            <a:r>
              <a:rPr lang="en-US" dirty="0">
                <a:latin typeface="Times New Roman" panose="02020603050405020304" pitchFamily="18" charset="0"/>
                <a:cs typeface="Times New Roman" panose="02020603050405020304" pitchFamily="18" charset="0"/>
              </a:rPr>
              <a:t>judgment with respect to matters of 	</a:t>
            </a:r>
            <a:r>
              <a:rPr lang="en-US" dirty="0" smtClean="0">
                <a:latin typeface="Times New Roman" panose="02020603050405020304" pitchFamily="18" charset="0"/>
                <a:cs typeface="Times New Roman" panose="02020603050405020304" pitchFamily="18" charset="0"/>
              </a:rPr>
              <a:t>significance.</a:t>
            </a:r>
          </a:p>
          <a:p>
            <a:pPr algn="just"/>
            <a:endParaRPr lang="en-US"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"Directly related to management or general business operations" means work directly related to assisting with the running or servicing of a business, such as work in functional areas such as tax, finance, accounting, budgeting, auditing, insurance, quality control, purchasing, procurement, advertising, marketing, research, safety and health, personnel management, human resources, employee benefits, labor relations, public relations, government relations, computer network, internet and database administration, legal and regulatory compliance, and similar activities.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3216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ADMINISTRATIVE EXEMPTION</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2174081"/>
            <a:ext cx="6096000" cy="5878532"/>
          </a:xfrm>
          <a:prstGeom prst="rect">
            <a:avLst/>
          </a:prstGeom>
        </p:spPr>
        <p:txBody>
          <a:bodyPr wrap="square">
            <a:spAutoFit/>
          </a:bodyPr>
          <a:lstStyle/>
          <a:p>
            <a:r>
              <a:rPr lang="en-US" b="1" u="sng" dirty="0" smtClean="0">
                <a:latin typeface="Times New Roman" panose="02020603050405020304" pitchFamily="18" charset="0"/>
                <a:cs typeface="Times New Roman" panose="02020603050405020304" pitchFamily="18" charset="0"/>
              </a:rPr>
              <a:t>Administrative Exemption:</a:t>
            </a:r>
          </a:p>
          <a:p>
            <a:endParaRPr lang="en-US" dirty="0" smtClean="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An exempt administrative employee also must exercise discretion and independent judgment with respect to matters of significance. Mere risk of financial loss to the business is insufficient. Exercising discretion and independent judgment involves the comparison and evaluation of possible courses of conduct, and acting or making a decision after the various possibilities have been considered. The term "matters of significance" refers to the level of importance or consequence of the work performed.  Employees can exercise "discretion and independent judgment" even if their decisions or recommendations are reviewed at a higher level. Discretion and independent judgment mean more than the use of skill in applying well-established techniques, procedures, or specific standards described in manuals or other sources.</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Job titles are not, in and of themselves dispositive.  The actual duties performed are dispositive for the exemption.  Generally, insurance adjusters, financial services employees, executive or administrative assistants to business owners or senior executives, human resources managers, and purchasing agents generally meet the duty requirements of the administrative exemption.</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574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PROFESSIONAL EXEMPTION</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2895600"/>
            <a:ext cx="6096000" cy="2215991"/>
          </a:xfrm>
          <a:prstGeom prst="rect">
            <a:avLst/>
          </a:prstGeom>
        </p:spPr>
        <p:txBody>
          <a:bodyPr wrap="square">
            <a:spAutoFit/>
          </a:bodyPr>
          <a:lstStyle/>
          <a:p>
            <a:pPr algn="ctr"/>
            <a:r>
              <a:rPr lang="en-US" b="1" u="sng" dirty="0" smtClean="0">
                <a:latin typeface="Times New Roman" panose="02020603050405020304" pitchFamily="18" charset="0"/>
                <a:cs typeface="Times New Roman" panose="02020603050405020304" pitchFamily="18" charset="0"/>
              </a:rPr>
              <a:t>Professional Exemption</a:t>
            </a:r>
            <a:r>
              <a:rPr lang="en-US" b="1" u="sng" dirty="0" smtClean="0">
                <a:latin typeface="Times New Roman" panose="02020603050405020304" pitchFamily="18" charset="0"/>
                <a:cs typeface="Times New Roman" panose="02020603050405020304" pitchFamily="18" charset="0"/>
              </a:rPr>
              <a:t>:</a:t>
            </a:r>
          </a:p>
          <a:p>
            <a:pPr algn="ctr"/>
            <a:endParaRPr lang="en-US" b="1" u="sng" dirty="0" smtClean="0">
              <a:latin typeface="Times New Roman" panose="02020603050405020304" pitchFamily="18" charset="0"/>
              <a:cs typeface="Times New Roman" panose="02020603050405020304" pitchFamily="18" charset="0"/>
            </a:endParaRPr>
          </a:p>
          <a:p>
            <a:pPr algn="ctr"/>
            <a:r>
              <a:rPr lang="en-US" sz="1600" dirty="0" smtClean="0">
                <a:latin typeface="Times New Roman" panose="02020603050405020304" pitchFamily="18" charset="0"/>
                <a:cs typeface="Times New Roman" panose="02020603050405020304" pitchFamily="18" charset="0"/>
              </a:rPr>
              <a:t>There are two general types of exempt professional employees: </a:t>
            </a:r>
          </a:p>
          <a:p>
            <a:pPr marL="857250" lvl="1" indent="-400050">
              <a:buAutoNum type="romanLcParenBoth"/>
            </a:pPr>
            <a:r>
              <a:rPr lang="en-US" sz="1600" dirty="0" smtClean="0">
                <a:latin typeface="Times New Roman" panose="02020603050405020304" pitchFamily="18" charset="0"/>
                <a:cs typeface="Times New Roman" panose="02020603050405020304" pitchFamily="18" charset="0"/>
              </a:rPr>
              <a:t>learned professionals and </a:t>
            </a:r>
            <a:endParaRPr lang="en-US" sz="1600" dirty="0" smtClean="0">
              <a:latin typeface="Times New Roman" panose="02020603050405020304" pitchFamily="18" charset="0"/>
              <a:cs typeface="Times New Roman" panose="02020603050405020304" pitchFamily="18" charset="0"/>
            </a:endParaRPr>
          </a:p>
          <a:p>
            <a:pPr marL="857250" lvl="1" indent="-400050">
              <a:buAutoNum type="romanLcParenBoth"/>
            </a:pPr>
            <a:r>
              <a:rPr lang="en-US" sz="1600" dirty="0" smtClean="0">
                <a:latin typeface="Times New Roman" panose="02020603050405020304" pitchFamily="18" charset="0"/>
                <a:cs typeface="Times New Roman" panose="02020603050405020304" pitchFamily="18" charset="0"/>
              </a:rPr>
              <a:t>creative </a:t>
            </a:r>
            <a:r>
              <a:rPr lang="en-US" sz="1600" dirty="0" smtClean="0">
                <a:latin typeface="Times New Roman" panose="02020603050405020304" pitchFamily="18" charset="0"/>
                <a:cs typeface="Times New Roman" panose="02020603050405020304" pitchFamily="18" charset="0"/>
              </a:rPr>
              <a:t>professionals</a:t>
            </a:r>
          </a:p>
          <a:p>
            <a:pPr algn="ctr"/>
            <a:endParaRPr lang="en-US" dirty="0" smtClean="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679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67822"/>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PROFESSIONAL EXEMPTIONS</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2209800"/>
            <a:ext cx="6096000" cy="6432530"/>
          </a:xfrm>
          <a:prstGeom prst="rect">
            <a:avLst/>
          </a:prstGeom>
        </p:spPr>
        <p:txBody>
          <a:bodyPr wrap="square">
            <a:spAutoFit/>
          </a:bodyPr>
          <a:lstStyle/>
          <a:p>
            <a:pPr algn="ctr"/>
            <a:r>
              <a:rPr lang="en-US" b="1" u="sng" dirty="0" smtClean="0">
                <a:latin typeface="Times New Roman" panose="02020603050405020304" pitchFamily="18" charset="0"/>
                <a:cs typeface="Times New Roman" panose="02020603050405020304" pitchFamily="18" charset="0"/>
              </a:rPr>
              <a:t>(</a:t>
            </a:r>
            <a:r>
              <a:rPr lang="en-US" b="1" u="sng" dirty="0" err="1" smtClean="0">
                <a:latin typeface="Times New Roman" panose="02020603050405020304" pitchFamily="18" charset="0"/>
                <a:cs typeface="Times New Roman" panose="02020603050405020304" pitchFamily="18" charset="0"/>
              </a:rPr>
              <a:t>i</a:t>
            </a:r>
            <a:r>
              <a:rPr lang="en-US" b="1" u="sng" dirty="0" smtClean="0">
                <a:latin typeface="Times New Roman" panose="02020603050405020304" pitchFamily="18" charset="0"/>
                <a:cs typeface="Times New Roman" panose="02020603050405020304" pitchFamily="18" charset="0"/>
              </a:rPr>
              <a:t>) LEARNED </a:t>
            </a:r>
            <a:r>
              <a:rPr lang="en-US" b="1" u="sng" dirty="0" smtClean="0">
                <a:latin typeface="Times New Roman" panose="02020603050405020304" pitchFamily="18" charset="0"/>
                <a:cs typeface="Times New Roman" panose="02020603050405020304" pitchFamily="18" charset="0"/>
              </a:rPr>
              <a:t>PROFESSIONAL:</a:t>
            </a:r>
          </a:p>
          <a:p>
            <a:pPr algn="ctr"/>
            <a:endParaRPr lang="en-US" b="1" u="sng"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qualify for the learned professional employee exemption, all of the following tests </a:t>
            </a:r>
            <a:r>
              <a:rPr lang="en-US" dirty="0" smtClean="0">
                <a:latin typeface="Times New Roman" panose="02020603050405020304" pitchFamily="18" charset="0"/>
                <a:cs typeface="Times New Roman" panose="02020603050405020304" pitchFamily="18" charset="0"/>
              </a:rPr>
              <a:t>must </a:t>
            </a:r>
            <a:r>
              <a:rPr lang="en-US" dirty="0">
                <a:latin typeface="Times New Roman" panose="02020603050405020304" pitchFamily="18" charset="0"/>
                <a:cs typeface="Times New Roman" panose="02020603050405020304" pitchFamily="18" charset="0"/>
              </a:rPr>
              <a:t>be met</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The employee must be compensated on a salary or fee basis (as defined in the regulations) at a rate not less than $455 per week; </a:t>
            </a:r>
          </a:p>
          <a:p>
            <a:r>
              <a:rPr lang="en-US" dirty="0">
                <a:latin typeface="Times New Roman" panose="02020603050405020304" pitchFamily="18" charset="0"/>
                <a:cs typeface="Times New Roman" panose="02020603050405020304" pitchFamily="18" charset="0"/>
              </a:rPr>
              <a:t> 	The employee’s primary duty must be the performance of work requiring advanced knowledge, defined as work which is predominantly intellectual in character and which includes work requiring the consistent exercise of discretion and judgment; </a:t>
            </a:r>
          </a:p>
          <a:p>
            <a:r>
              <a:rPr lang="en-US" dirty="0">
                <a:latin typeface="Times New Roman" panose="02020603050405020304" pitchFamily="18" charset="0"/>
                <a:cs typeface="Times New Roman" panose="02020603050405020304" pitchFamily="18" charset="0"/>
              </a:rPr>
              <a:t> 	The advanced knowledge must be in a field of science or learning; and </a:t>
            </a:r>
          </a:p>
          <a:p>
            <a:r>
              <a:rPr lang="en-US" dirty="0">
                <a:latin typeface="Times New Roman" panose="02020603050405020304" pitchFamily="18" charset="0"/>
                <a:cs typeface="Times New Roman" panose="02020603050405020304" pitchFamily="18" charset="0"/>
              </a:rPr>
              <a:t> 	The advanced knowledge must be customarily acquired by a prolonged course of specialized intellectual instruction. </a:t>
            </a:r>
          </a:p>
          <a:p>
            <a:endParaRPr lang="en-US" dirty="0" smtClean="0">
              <a:latin typeface="Times New Roman" panose="02020603050405020304" pitchFamily="18" charset="0"/>
              <a:cs typeface="Times New Roman" panose="02020603050405020304" pitchFamily="18" charset="0"/>
            </a:endParaRPr>
          </a:p>
          <a:p>
            <a:pPr algn="ctr"/>
            <a:endParaRPr lang="en-US" sz="1600" dirty="0" smtClean="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10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50" y="304800"/>
            <a:ext cx="59563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2286000"/>
            <a:ext cx="4819048" cy="32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715000"/>
            <a:ext cx="393382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54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PROFESSIONAL EXEMPTION</a:t>
            </a:r>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2209800"/>
            <a:ext cx="6096000" cy="3693319"/>
          </a:xfrm>
          <a:prstGeom prst="rect">
            <a:avLst/>
          </a:prstGeom>
        </p:spPr>
        <p:txBody>
          <a:bodyPr wrap="square">
            <a:spAutoFit/>
          </a:bodyPr>
          <a:lstStyle/>
          <a:p>
            <a:pPr algn="ctr"/>
            <a:r>
              <a:rPr lang="en-US" b="1" u="sng" dirty="0" smtClean="0">
                <a:latin typeface="Times New Roman" panose="02020603050405020304" pitchFamily="18" charset="0"/>
                <a:cs typeface="Times New Roman" panose="02020603050405020304" pitchFamily="18" charset="0"/>
              </a:rPr>
              <a:t>(ii) CREATIVE </a:t>
            </a:r>
            <a:r>
              <a:rPr lang="en-US" b="1" u="sng" dirty="0" smtClean="0">
                <a:latin typeface="Times New Roman" panose="02020603050405020304" pitchFamily="18" charset="0"/>
                <a:cs typeface="Times New Roman" panose="02020603050405020304" pitchFamily="18" charset="0"/>
              </a:rPr>
              <a:t>PROFESSIONAL:</a:t>
            </a:r>
          </a:p>
          <a:p>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To qualify for the creative professional employee exemption, all of the following tests </a:t>
            </a:r>
            <a:r>
              <a:rPr lang="en-US" dirty="0" smtClean="0">
                <a:latin typeface="Times New Roman" panose="02020603050405020304" pitchFamily="18" charset="0"/>
                <a:cs typeface="Times New Roman" panose="02020603050405020304" pitchFamily="18" charset="0"/>
              </a:rPr>
              <a:t>must </a:t>
            </a:r>
            <a:r>
              <a:rPr lang="en-US" dirty="0">
                <a:latin typeface="Times New Roman" panose="02020603050405020304" pitchFamily="18" charset="0"/>
                <a:cs typeface="Times New Roman" panose="02020603050405020304" pitchFamily="18" charset="0"/>
              </a:rPr>
              <a:t>be met:</a:t>
            </a:r>
          </a:p>
          <a:p>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employee must be compensated on a salary or fee basis (as defined in the </a:t>
            </a:r>
            <a:r>
              <a:rPr lang="en-US" dirty="0" smtClean="0">
                <a:latin typeface="Times New Roman" panose="02020603050405020304" pitchFamily="18" charset="0"/>
                <a:cs typeface="Times New Roman" panose="02020603050405020304" pitchFamily="18" charset="0"/>
              </a:rPr>
              <a:t>regulations</a:t>
            </a:r>
            <a:r>
              <a:rPr lang="en-US" dirty="0">
                <a:latin typeface="Times New Roman" panose="02020603050405020304" pitchFamily="18" charset="0"/>
                <a:cs typeface="Times New Roman" panose="02020603050405020304" pitchFamily="18" charset="0"/>
              </a:rPr>
              <a:t>) at a rate not less than $455 per week; </a:t>
            </a:r>
          </a:p>
          <a:p>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employee’s primary duty must be the performance of work requiring invention, </a:t>
            </a:r>
            <a:r>
              <a:rPr lang="en-US" dirty="0" smtClean="0">
                <a:latin typeface="Times New Roman" panose="02020603050405020304" pitchFamily="18" charset="0"/>
                <a:cs typeface="Times New Roman" panose="02020603050405020304" pitchFamily="18" charset="0"/>
              </a:rPr>
              <a:t>imagination</a:t>
            </a:r>
            <a:r>
              <a:rPr lang="en-US" dirty="0">
                <a:latin typeface="Times New Roman" panose="02020603050405020304" pitchFamily="18" charset="0"/>
                <a:cs typeface="Times New Roman" panose="02020603050405020304" pitchFamily="18" charset="0"/>
              </a:rPr>
              <a:t>, originality or talent in a recognized field of artistic or creative endeavor.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000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00110"/>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PROFESSIONAL EXEMPTIONS</a:t>
            </a:r>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2209800"/>
            <a:ext cx="6096000" cy="5632311"/>
          </a:xfrm>
          <a:prstGeom prst="rect">
            <a:avLst/>
          </a:prstGeom>
        </p:spPr>
        <p:txBody>
          <a:bodyPr wrap="square">
            <a:spAutoFit/>
          </a:bodyPr>
          <a:lstStyle/>
          <a:p>
            <a:pPr algn="ctr"/>
            <a:r>
              <a:rPr lang="en-US" b="1" u="sng" dirty="0" smtClean="0">
                <a:latin typeface="Times New Roman" panose="02020603050405020304" pitchFamily="18" charset="0"/>
                <a:cs typeface="Times New Roman" panose="02020603050405020304" pitchFamily="18" charset="0"/>
              </a:rPr>
              <a:t>HIGHLY COMPENSATED EMPLOYEES</a:t>
            </a:r>
          </a:p>
          <a:p>
            <a:pPr algn="just"/>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individual who is paid a salary and has total compensation of $100,000.00 or more will be exempt if they regularly perform one or more of the exempt duties or responsibilities of an executive or administrative or professional employee and whose primary duty is the performance of non-manual work</a:t>
            </a:r>
            <a:r>
              <a:rPr lang="en-US" dirty="0" smtClean="0">
                <a:latin typeface="Times New Roman" panose="02020603050405020304" pitchFamily="18" charset="0"/>
                <a:cs typeface="Times New Roman" panose="02020603050405020304" pitchFamily="18" charset="0"/>
              </a:rPr>
              <a:t>.</a:t>
            </a:r>
          </a:p>
          <a:p>
            <a:pPr algn="ctr"/>
            <a:endParaRPr lang="en-US" b="1" u="sng" dirty="0" smtClean="0">
              <a:latin typeface="Times New Roman" panose="02020603050405020304" pitchFamily="18" charset="0"/>
              <a:cs typeface="Times New Roman" panose="02020603050405020304" pitchFamily="18" charset="0"/>
            </a:endParaRPr>
          </a:p>
          <a:p>
            <a:pPr algn="ctr"/>
            <a:r>
              <a:rPr lang="en-US" b="1" u="sng" dirty="0" smtClean="0">
                <a:latin typeface="Times New Roman" panose="02020603050405020304" pitchFamily="18" charset="0"/>
                <a:cs typeface="Times New Roman" panose="02020603050405020304" pitchFamily="18" charset="0"/>
              </a:rPr>
              <a:t>COMPUTER EMPLOYEE EXEMPTION</a:t>
            </a:r>
          </a:p>
          <a:p>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qualify for the computer employee exemption, the following tests must be met:</a:t>
            </a:r>
          </a:p>
          <a:p>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employee must be compensated either on a salary or fee basis at a rate not less than $455 per week or, if compensated on an hourly basis, at a rate not less than $27.63 an hour;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employee must be employed as a computer systems analyst, computer programmer, software engineer or other similarly skilled worker in the computer field </a:t>
            </a:r>
            <a:endParaRPr lang="en-US" dirty="0" smtClean="0">
              <a:latin typeface="Times New Roman" panose="02020603050405020304" pitchFamily="18" charset="0"/>
              <a:cs typeface="Times New Roman" panose="02020603050405020304" pitchFamily="18" charset="0"/>
            </a:endParaRPr>
          </a:p>
          <a:p>
            <a:pPr algn="just"/>
            <a:endParaRPr lang="en-US" b="1" u="sng"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189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00110"/>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PROFESSIONAL EXEMPTIONS</a:t>
            </a:r>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457200" y="2209800"/>
            <a:ext cx="6096000" cy="6524863"/>
          </a:xfrm>
          <a:prstGeom prst="rect">
            <a:avLst/>
          </a:prstGeom>
        </p:spPr>
        <p:txBody>
          <a:bodyPr wrap="square">
            <a:spAutoFit/>
          </a:bodyPr>
          <a:lstStyle/>
          <a:p>
            <a:pPr algn="ctr"/>
            <a:r>
              <a:rPr lang="en-US" b="1" u="sng" dirty="0" smtClean="0">
                <a:latin typeface="Times New Roman" panose="02020603050405020304" pitchFamily="18" charset="0"/>
                <a:cs typeface="Times New Roman" panose="02020603050405020304" pitchFamily="18" charset="0"/>
              </a:rPr>
              <a:t>OUTSIDE SALES EMPLOYEES</a:t>
            </a:r>
          </a:p>
          <a:p>
            <a:r>
              <a:rPr lang="en-US" sz="1600" dirty="0">
                <a:latin typeface="Times New Roman" panose="02020603050405020304" pitchFamily="18" charset="0"/>
                <a:cs typeface="Times New Roman" panose="02020603050405020304" pitchFamily="18" charset="0"/>
              </a:rPr>
              <a:t>These individuals are exempt provided they satisfy the following;</a:t>
            </a: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•Their </a:t>
            </a:r>
            <a:r>
              <a:rPr lang="en-US" sz="1600" dirty="0">
                <a:latin typeface="Times New Roman" panose="02020603050405020304" pitchFamily="18" charset="0"/>
                <a:cs typeface="Times New Roman" panose="02020603050405020304" pitchFamily="18" charset="0"/>
              </a:rPr>
              <a:t>primary duty is making sales or obtaining orders or contract for services or </a:t>
            </a:r>
            <a:r>
              <a:rPr lang="en-US" sz="1600" dirty="0" smtClean="0">
                <a:latin typeface="Times New Roman" panose="02020603050405020304" pitchFamily="18" charset="0"/>
                <a:cs typeface="Times New Roman" panose="02020603050405020304" pitchFamily="18" charset="0"/>
              </a:rPr>
              <a:t>facilities </a:t>
            </a:r>
            <a:r>
              <a:rPr lang="en-US" sz="1600" dirty="0">
                <a:latin typeface="Times New Roman" panose="02020603050405020304" pitchFamily="18" charset="0"/>
                <a:cs typeface="Times New Roman" panose="02020603050405020304" pitchFamily="18" charset="0"/>
              </a:rPr>
              <a:t>for which a consideration will be paid by the client or customers, and	</a:t>
            </a:r>
          </a:p>
          <a:p>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•They </a:t>
            </a:r>
            <a:r>
              <a:rPr lang="en-US" sz="1600" dirty="0">
                <a:latin typeface="Times New Roman" panose="02020603050405020304" pitchFamily="18" charset="0"/>
                <a:cs typeface="Times New Roman" panose="02020603050405020304" pitchFamily="18" charset="0"/>
              </a:rPr>
              <a:t>are customarily and regularly engaged away from the employer's place(s) of </a:t>
            </a:r>
            <a:r>
              <a:rPr lang="en-US" sz="1600" dirty="0" smtClean="0">
                <a:latin typeface="Times New Roman" panose="02020603050405020304" pitchFamily="18" charset="0"/>
                <a:cs typeface="Times New Roman" panose="02020603050405020304" pitchFamily="18" charset="0"/>
              </a:rPr>
              <a:t>business</a:t>
            </a:r>
            <a:r>
              <a:rPr lang="en-US" sz="1600" dirty="0">
                <a:latin typeface="Times New Roman" panose="02020603050405020304" pitchFamily="18" charset="0"/>
                <a:cs typeface="Times New Roman" panose="02020603050405020304" pitchFamily="18" charset="0"/>
              </a:rPr>
              <a:t>. </a:t>
            </a:r>
          </a:p>
          <a:p>
            <a:endParaRPr lang="en-US" sz="1600" dirty="0">
              <a:latin typeface="Times New Roman" panose="02020603050405020304" pitchFamily="18" charset="0"/>
              <a:cs typeface="Times New Roman" panose="02020603050405020304" pitchFamily="18" charset="0"/>
            </a:endParaRPr>
          </a:p>
          <a:p>
            <a:pPr algn="ctr"/>
            <a:r>
              <a:rPr lang="en-US" sz="1600" dirty="0" smtClean="0">
                <a:latin typeface="Times New Roman" panose="02020603050405020304" pitchFamily="18" charset="0"/>
                <a:cs typeface="Times New Roman" panose="02020603050405020304" pitchFamily="18" charset="0"/>
              </a:rPr>
              <a:t> </a:t>
            </a:r>
            <a:r>
              <a:rPr lang="en-US" sz="1600" b="1" u="sng" dirty="0" smtClean="0">
                <a:latin typeface="Times New Roman" panose="02020603050405020304" pitchFamily="18" charset="0"/>
                <a:cs typeface="Times New Roman" panose="02020603050405020304" pitchFamily="18" charset="0"/>
              </a:rPr>
              <a:t>COMMISSIONED SALESPERSONS (INSIDE SALES)</a:t>
            </a:r>
            <a:endParaRPr lang="en-US" sz="1600" b="1" u="sng"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Section </a:t>
            </a:r>
            <a:r>
              <a:rPr lang="en-US" sz="1600" dirty="0">
                <a:latin typeface="Times New Roman" panose="02020603050405020304" pitchFamily="18" charset="0"/>
                <a:cs typeface="Times New Roman" panose="02020603050405020304" pitchFamily="18" charset="0"/>
              </a:rPr>
              <a:t>7(i) of the FLSA exempts commissioned salespersons from the overtime requirements provided that the following three criteria are met:</a:t>
            </a:r>
          </a:p>
          <a:p>
            <a:pPr algn="just"/>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individual must earn more in commissions than in non-commission income for a pre-determined representative period of not less than one month.   Non-commission income includes salary, guaranteed draw and other salary-like payments.</a:t>
            </a:r>
          </a:p>
          <a:p>
            <a:pPr algn="just"/>
            <a:r>
              <a:rPr lang="en-US" sz="1600" dirty="0">
                <a:latin typeface="Times New Roman" panose="02020603050405020304" pitchFamily="18" charset="0"/>
                <a:cs typeface="Times New Roman" panose="02020603050405020304" pitchFamily="18" charset="0"/>
              </a:rPr>
              <a:t>	</a:t>
            </a:r>
          </a:p>
          <a:p>
            <a:pPr algn="just"/>
            <a:r>
              <a:rPr lang="en-US" sz="1600" dirty="0" smtClean="0">
                <a:latin typeface="Times New Roman" panose="02020603050405020304" pitchFamily="18" charset="0"/>
                <a:cs typeface="Times New Roman" panose="02020603050405020304" pitchFamily="18" charset="0"/>
              </a:rPr>
              <a:t>•There </a:t>
            </a:r>
            <a:r>
              <a:rPr lang="en-US" sz="1600" dirty="0">
                <a:latin typeface="Times New Roman" panose="02020603050405020304" pitchFamily="18" charset="0"/>
                <a:cs typeface="Times New Roman" panose="02020603050405020304" pitchFamily="18" charset="0"/>
              </a:rPr>
              <a:t>must be proof that the individual receives compensation (commissions, base pay and other compensation) that equals or exceeds time and one-half of the federal minimum wage for all hours of work (1.5 x $7.25 = $10.875).</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805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61665"/>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PROFESSIONAL EXEMPTIONS</a:t>
            </a:r>
            <a:endParaRPr 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304800" y="2160687"/>
            <a:ext cx="6172200" cy="5355312"/>
          </a:xfrm>
          <a:prstGeom prst="rect">
            <a:avLst/>
          </a:prstGeom>
        </p:spPr>
        <p:txBody>
          <a:bodyPr wrap="square">
            <a:spAutoFit/>
          </a:bodyPr>
          <a:lstStyle/>
          <a:p>
            <a:pPr algn="ctr"/>
            <a:r>
              <a:rPr lang="en-US" b="1" u="sng" dirty="0" smtClean="0">
                <a:latin typeface="Times New Roman" panose="02020603050405020304" pitchFamily="18" charset="0"/>
                <a:cs typeface="Times New Roman" panose="02020603050405020304" pitchFamily="18" charset="0"/>
              </a:rPr>
              <a:t>MINISTERIAL EXEMPTION</a:t>
            </a:r>
            <a:endParaRPr lang="en-US" b="1" u="sng"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These individuals are exempt provided they satisfy the following criteria</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religious institution made its decision to hire the individual based largely on religious principles. Individuals who are ordained, members of the clergy, pastors, and ministers generally meet this criterion. </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individual must be a spiritual leader whose duties are ministerial or religious in nature (i.e. performs ceremonies of the church, spreads the faith, and serves pursuant to religious obligations). </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individual engages in ecclesiastical or religious activities and attends to the religious needs of the faithful as part of the job function. </a:t>
            </a:r>
          </a:p>
          <a:p>
            <a:endParaRPr lang="en-US" dirty="0"/>
          </a:p>
        </p:txBody>
      </p:sp>
    </p:spTree>
    <p:extLst>
      <p:ext uri="{BB962C8B-B14F-4D97-AF65-F5344CB8AC3E}">
        <p14:creationId xmlns:p14="http://schemas.microsoft.com/office/powerpoint/2010/main" val="2029679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00110"/>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PROFESSIONAL EXEMPTIONS</a:t>
            </a:r>
            <a:endParaRPr lang="en-US"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304800" y="2305883"/>
            <a:ext cx="6172200" cy="4247317"/>
          </a:xfrm>
          <a:prstGeom prst="rect">
            <a:avLst/>
          </a:prstGeom>
        </p:spPr>
        <p:txBody>
          <a:bodyPr wrap="square">
            <a:spAutoFit/>
          </a:bodyPr>
          <a:lstStyle/>
          <a:p>
            <a:pPr algn="ctr"/>
            <a:r>
              <a:rPr lang="en-US" b="1" u="sng" dirty="0" smtClean="0">
                <a:latin typeface="Times New Roman" panose="02020603050405020304" pitchFamily="18" charset="0"/>
                <a:cs typeface="Times New Roman" panose="02020603050405020304" pitchFamily="18" charset="0"/>
              </a:rPr>
              <a:t>LOSS OF EXEMPT STATUS</a:t>
            </a:r>
          </a:p>
          <a:p>
            <a:pPr algn="ctr"/>
            <a:endParaRPr lang="en-US" b="1" u="sng" dirty="0">
              <a:solidFill>
                <a:srgbClr val="FF0000"/>
              </a:solidFill>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An individual who falls within an overtime exemption and is paid a salary as set forth above may lose the exemption if improper deductions from the salary are made. Such improper deductions generally include</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absences </a:t>
            </a:r>
            <a:r>
              <a:rPr lang="en-US" dirty="0">
                <a:latin typeface="Times New Roman" panose="02020603050405020304" pitchFamily="18" charset="0"/>
                <a:cs typeface="Times New Roman" panose="02020603050405020304" pitchFamily="18" charset="0"/>
              </a:rPr>
              <a:t>of less than one (1) day even if such partial day absence is for personal reasons</a:t>
            </a:r>
            <a:r>
              <a:rPr lang="en-US" dirty="0" smtClean="0">
                <a:latin typeface="Times New Roman" panose="02020603050405020304" pitchFamily="18" charset="0"/>
                <a:cs typeface="Times New Roman" panose="02020603050405020304" pitchFamily="18" charset="0"/>
              </a:rPr>
              <a:t>;</a:t>
            </a:r>
          </a:p>
          <a:p>
            <a:pPr lvl="0"/>
            <a:r>
              <a:rPr lang="en-US" dirty="0" smtClean="0">
                <a:latin typeface="Times New Roman" panose="02020603050405020304" pitchFamily="18" charset="0"/>
                <a:cs typeface="Times New Roman" panose="02020603050405020304" pitchFamily="18" charset="0"/>
              </a:rPr>
              <a:t> </a:t>
            </a:r>
          </a:p>
          <a:p>
            <a:pPr marL="285750" lvl="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absences </a:t>
            </a:r>
            <a:r>
              <a:rPr lang="en-US" dirty="0">
                <a:latin typeface="Times New Roman" panose="02020603050405020304" pitchFamily="18" charset="0"/>
                <a:cs typeface="Times New Roman" panose="02020603050405020304" pitchFamily="18" charset="0"/>
              </a:rPr>
              <a:t>caused by the employer for lack of work or;  </a:t>
            </a:r>
            <a:endParaRPr lang="en-US"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disciplinary </a:t>
            </a:r>
            <a:r>
              <a:rPr lang="en-US" dirty="0">
                <a:latin typeface="Times New Roman" panose="02020603050405020304" pitchFamily="18" charset="0"/>
                <a:cs typeface="Times New Roman" panose="02020603050405020304" pitchFamily="18" charset="0"/>
              </a:rPr>
              <a:t>reasons not involving a major safety rule infraction.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9178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00110"/>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PROFESSIONAL EXEMPTIONS</a:t>
            </a:r>
            <a:endParaRPr lang="en-US"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304800" y="2160687"/>
            <a:ext cx="6172200" cy="5693866"/>
          </a:xfrm>
          <a:prstGeom prst="rect">
            <a:avLst/>
          </a:prstGeom>
        </p:spPr>
        <p:txBody>
          <a:bodyPr wrap="square">
            <a:spAutoFit/>
          </a:bodyPr>
          <a:lstStyle/>
          <a:p>
            <a:pPr algn="ctr"/>
            <a:r>
              <a:rPr lang="en-US" sz="1400" b="1" u="sng" dirty="0" smtClean="0">
                <a:latin typeface="Times New Roman" panose="02020603050405020304" pitchFamily="18" charset="0"/>
                <a:cs typeface="Times New Roman" panose="02020603050405020304" pitchFamily="18" charset="0"/>
              </a:rPr>
              <a:t>DETERTMINING OVERTIME COMPENSATION</a:t>
            </a:r>
            <a:endParaRPr lang="en-US" sz="1400" b="1" u="sng" dirty="0">
              <a:latin typeface="Times New Roman" panose="02020603050405020304" pitchFamily="18" charset="0"/>
              <a:cs typeface="Times New Roman" panose="02020603050405020304" pitchFamily="18" charset="0"/>
            </a:endParaRPr>
          </a:p>
          <a:p>
            <a:pPr lvl="0"/>
            <a:endParaRPr lang="en-US" sz="1400" dirty="0">
              <a:latin typeface="Times New Roman" panose="02020603050405020304" pitchFamily="18" charset="0"/>
              <a:cs typeface="Times New Roman" panose="02020603050405020304" pitchFamily="18" charset="0"/>
            </a:endParaRPr>
          </a:p>
          <a:p>
            <a:pPr lvl="0"/>
            <a:r>
              <a:rPr lang="en-US" sz="1400" u="sng" dirty="0" smtClean="0">
                <a:latin typeface="Times New Roman" panose="02020603050405020304" pitchFamily="18" charset="0"/>
                <a:cs typeface="Times New Roman" panose="02020603050405020304" pitchFamily="18" charset="0"/>
              </a:rPr>
              <a:t>1. Regular rate</a:t>
            </a:r>
          </a:p>
          <a:p>
            <a:pPr lvl="0" algn="just"/>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An employee's regular rate, and the basis on which overtime is calculated, is ordinarily the employee's standard hourly rate of pay. However, where additional compensation via commissions, piecework, production bonuses or retroactive raises are received, said monies must be added to the standard hourly rate to determine the regular rate for any weekly period.</a:t>
            </a:r>
          </a:p>
          <a:p>
            <a:pPr lvl="0" algn="just"/>
            <a:r>
              <a:rPr lang="en-US" sz="1400" dirty="0">
                <a:latin typeface="Times New Roman" panose="02020603050405020304" pitchFamily="18" charset="0"/>
                <a:cs typeface="Times New Roman" panose="02020603050405020304" pitchFamily="18" charset="0"/>
              </a:rPr>
              <a:t>By the same token certain monies given to employees need not be considered part of an employee's regular rate. They include;</a:t>
            </a:r>
          </a:p>
          <a:p>
            <a:pPr lvl="0"/>
            <a:endParaRPr lang="en-US" sz="1400" dirty="0" smtClean="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gifts (e.g., Christmas bonus) as a reward for service which are not </a:t>
            </a:r>
            <a:r>
              <a:rPr lang="en-US" sz="1400" dirty="0" smtClean="0">
                <a:latin typeface="Times New Roman" panose="02020603050405020304" pitchFamily="18" charset="0"/>
                <a:cs typeface="Times New Roman" panose="02020603050405020304" pitchFamily="18" charset="0"/>
              </a:rPr>
              <a:t>	measured </a:t>
            </a:r>
            <a:r>
              <a:rPr lang="en-US" sz="1400" dirty="0">
                <a:latin typeface="Times New Roman" panose="02020603050405020304" pitchFamily="18" charset="0"/>
                <a:cs typeface="Times New Roman" panose="02020603050405020304" pitchFamily="18" charset="0"/>
              </a:rPr>
              <a:t>by or dependent on hours, production or efficiency;</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vacation, holiday and sick payments (all can be designated as </a:t>
            </a:r>
            <a:r>
              <a:rPr lang="en-US" sz="1400" dirty="0" smtClean="0">
                <a:latin typeface="Times New Roman" panose="02020603050405020304" pitchFamily="18" charset="0"/>
                <a:cs typeface="Times New Roman" panose="02020603050405020304" pitchFamily="18" charset="0"/>
              </a:rPr>
              <a:t>non-	work </a:t>
            </a:r>
            <a:r>
              <a:rPr lang="en-US" sz="1400" dirty="0">
                <a:latin typeface="Times New Roman" panose="02020603050405020304" pitchFamily="18" charset="0"/>
                <a:cs typeface="Times New Roman" panose="02020603050405020304" pitchFamily="18" charset="0"/>
              </a:rPr>
              <a:t>time for overtime purposes.  In other words, overtime occurs </a:t>
            </a:r>
            <a:r>
              <a:rPr lang="en-US" sz="1400" dirty="0" smtClean="0">
                <a:latin typeface="Times New Roman" panose="02020603050405020304" pitchFamily="18" charset="0"/>
                <a:cs typeface="Times New Roman" panose="02020603050405020304" pitchFamily="18" charset="0"/>
              </a:rPr>
              <a:t>	after </a:t>
            </a:r>
            <a:r>
              <a:rPr lang="en-US" sz="1400" dirty="0">
                <a:latin typeface="Times New Roman" panose="02020603050405020304" pitchFamily="18" charset="0"/>
                <a:cs typeface="Times New Roman" panose="02020603050405020304" pitchFamily="18" charset="0"/>
              </a:rPr>
              <a:t>40 hours worked – not 40 hours paid);</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reimbursements;</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discretionary bonuses (if both the fact and amount are discretionary); </a:t>
            </a:r>
            <a:r>
              <a:rPr lang="en-US" sz="1400" dirty="0" smtClean="0">
                <a:latin typeface="Times New Roman" panose="02020603050405020304" pitchFamily="18" charset="0"/>
                <a:cs typeface="Times New Roman" panose="02020603050405020304" pitchFamily="18" charset="0"/>
              </a:rPr>
              <a:t>	and</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contributions to a trustee or third person, per bona fide plan, for </a:t>
            </a:r>
            <a:r>
              <a:rPr lang="en-US" sz="1400" dirty="0" smtClean="0">
                <a:latin typeface="Times New Roman" panose="02020603050405020304" pitchFamily="18" charset="0"/>
                <a:cs typeface="Times New Roman" panose="02020603050405020304" pitchFamily="18" charset="0"/>
              </a:rPr>
              <a:t>	retirement</a:t>
            </a:r>
            <a:r>
              <a:rPr lang="en-US" sz="1400" dirty="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787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00110"/>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PROFESSIONAL EXEMPTIONS</a:t>
            </a:r>
            <a:endParaRPr lang="en-US"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304800" y="2160687"/>
            <a:ext cx="6172200" cy="5170646"/>
          </a:xfrm>
          <a:prstGeom prst="rect">
            <a:avLst/>
          </a:prstGeom>
        </p:spPr>
        <p:txBody>
          <a:bodyPr wrap="square">
            <a:spAutoFit/>
          </a:bodyPr>
          <a:lstStyle/>
          <a:p>
            <a:pPr algn="ctr"/>
            <a:endParaRPr lang="en-US" sz="1400" b="1" u="sng" dirty="0" smtClean="0">
              <a:latin typeface="Times New Roman" panose="02020603050405020304" pitchFamily="18" charset="0"/>
              <a:cs typeface="Times New Roman" panose="02020603050405020304" pitchFamily="18" charset="0"/>
            </a:endParaRPr>
          </a:p>
          <a:p>
            <a:r>
              <a:rPr lang="en-US" sz="1400" b="1" u="sng" dirty="0" smtClean="0">
                <a:latin typeface="Times New Roman" panose="02020603050405020304" pitchFamily="18" charset="0"/>
                <a:cs typeface="Times New Roman" panose="02020603050405020304" pitchFamily="18" charset="0"/>
              </a:rPr>
              <a:t>2. COMPENSATORY TIME OFF</a:t>
            </a:r>
            <a:endParaRPr lang="en-US" sz="1400" b="1" u="sng" dirty="0">
              <a:latin typeface="Times New Roman" panose="02020603050405020304" pitchFamily="18" charset="0"/>
              <a:cs typeface="Times New Roman" panose="02020603050405020304" pitchFamily="18" charset="0"/>
            </a:endParaRPr>
          </a:p>
          <a:p>
            <a:pPr lvl="0"/>
            <a:endParaRPr lang="en-US" sz="1400" dirty="0">
              <a:latin typeface="Times New Roman" panose="02020603050405020304" pitchFamily="18" charset="0"/>
              <a:cs typeface="Times New Roman" panose="02020603050405020304" pitchFamily="18" charset="0"/>
            </a:endParaRPr>
          </a:p>
          <a:p>
            <a:pPr algn="just"/>
            <a:r>
              <a:rPr lang="en-US" sz="14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In </a:t>
            </a:r>
            <a:r>
              <a:rPr lang="en-US" sz="1600" dirty="0">
                <a:latin typeface="Times New Roman" panose="02020603050405020304" pitchFamily="18" charset="0"/>
                <a:cs typeface="Times New Roman" panose="02020603050405020304" pitchFamily="18" charset="0"/>
              </a:rPr>
              <a:t>the private sector, compensatory time is only permitted if taken within the same pay workweek in which earned.  </a:t>
            </a:r>
          </a:p>
          <a:p>
            <a:pPr algn="just"/>
            <a:r>
              <a:rPr lang="en-US" sz="1600" dirty="0">
                <a:latin typeface="Times New Roman" panose="02020603050405020304" pitchFamily="18" charset="0"/>
                <a:cs typeface="Times New Roman" panose="02020603050405020304" pitchFamily="18" charset="0"/>
              </a:rPr>
              <a:t>When compensatory time off is given to an employee outside the workweek period, it is usually at the employee's regular rate instead of the statutory time and one half rate, (e.g., if employee had 45 hours of work in one pay period and was permitted to take off 5 hours with pay in a subsequent period – rather than be paid for these additional hours at an overtime rate - the employee was shorted 5 hours at half time).  Given this problem, private sector employers should only pay overtime wages – and not provide compensatory time off in lieu of overtime.</a:t>
            </a:r>
          </a:p>
          <a:p>
            <a:pPr algn="just"/>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J. For </a:t>
            </a:r>
            <a:r>
              <a:rPr lang="en-US" sz="1600" dirty="0">
                <a:latin typeface="Times New Roman" panose="02020603050405020304" pitchFamily="18" charset="0"/>
                <a:cs typeface="Times New Roman" panose="02020603050405020304" pitchFamily="18" charset="0"/>
              </a:rPr>
              <a:t>more information regarding the New York State’s minimum wage rates; tipped, uniform maintenance, meal, and lodging allowances; and exempt employee weekly salary requirement, please refer to the New York State Department of Labor - Summary of Wage Order Rates and Allowances For Miscellaneous Industries and Occupations (effective December 31,  2016), which is annexed hereto.</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5366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00110"/>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PROFESSIONAL EXEMPTIONS</a:t>
            </a:r>
            <a:endParaRPr lang="en-US"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304800" y="2160687"/>
            <a:ext cx="6172200" cy="6340197"/>
          </a:xfrm>
          <a:prstGeom prst="rect">
            <a:avLst/>
          </a:prstGeom>
        </p:spPr>
        <p:txBody>
          <a:bodyPr wrap="square">
            <a:spAutoFit/>
          </a:bodyPr>
          <a:lstStyle/>
          <a:p>
            <a:pPr algn="ctr"/>
            <a:endParaRPr lang="en-US" sz="1400" b="1" u="sng" dirty="0"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 </a:t>
            </a:r>
            <a:r>
              <a:rPr lang="en-US" sz="1600" b="1" u="sng" dirty="0">
                <a:latin typeface="Times New Roman" panose="02020603050405020304" pitchFamily="18" charset="0"/>
                <a:cs typeface="Times New Roman" panose="02020603050405020304" pitchFamily="18" charset="0"/>
              </a:rPr>
              <a:t>K. </a:t>
            </a:r>
            <a:r>
              <a:rPr lang="en-US" sz="1600" b="1" u="sng" dirty="0" smtClean="0">
                <a:latin typeface="Times New Roman" panose="02020603050405020304" pitchFamily="18" charset="0"/>
                <a:cs typeface="Times New Roman" panose="02020603050405020304" pitchFamily="18" charset="0"/>
              </a:rPr>
              <a:t>New </a:t>
            </a:r>
            <a:r>
              <a:rPr lang="en-US" sz="1600" b="1" u="sng" dirty="0">
                <a:latin typeface="Times New Roman" panose="02020603050405020304" pitchFamily="18" charset="0"/>
                <a:cs typeface="Times New Roman" panose="02020603050405020304" pitchFamily="18" charset="0"/>
              </a:rPr>
              <a:t>York “Spread Of Hours” Law</a:t>
            </a:r>
          </a:p>
          <a:p>
            <a:pPr algn="just"/>
            <a:r>
              <a:rPr lang="en-US" sz="1600"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New York’s Wage Orders (see e.g., Miscellaneous Occupations § 142-2.4 Additional rate for split shift and spread of hours.) provides that an employee shall receive one hour's pay at the basic minimum hourly wage rate, in addition to the minimum wage required by the NYS Law for any day in which: (a) the spread of hours exceeds 10 hours; or (b) there is a split shift; or (c) both situations occur.</a:t>
            </a:r>
          </a:p>
          <a:p>
            <a:pPr algn="just"/>
            <a:r>
              <a:rPr lang="en-US" sz="1500" dirty="0">
                <a:latin typeface="Times New Roman" panose="02020603050405020304" pitchFamily="18" charset="0"/>
                <a:cs typeface="Times New Roman" panose="02020603050405020304" pitchFamily="18" charset="0"/>
              </a:rPr>
              <a:t>	</a:t>
            </a:r>
            <a:endParaRPr lang="en-US" sz="1500" dirty="0" smtClean="0">
              <a:latin typeface="Times New Roman" panose="02020603050405020304" pitchFamily="18" charset="0"/>
              <a:cs typeface="Times New Roman" panose="02020603050405020304" pitchFamily="18" charset="0"/>
            </a:endParaRPr>
          </a:p>
          <a:p>
            <a:pPr algn="just"/>
            <a:r>
              <a:rPr lang="en-US" sz="1500" dirty="0" smtClean="0">
                <a:latin typeface="Times New Roman" panose="02020603050405020304" pitchFamily="18" charset="0"/>
                <a:cs typeface="Times New Roman" panose="02020603050405020304" pitchFamily="18" charset="0"/>
              </a:rPr>
              <a:t>	The </a:t>
            </a:r>
            <a:r>
              <a:rPr lang="en-US" sz="1500" dirty="0">
                <a:latin typeface="Times New Roman" panose="02020603050405020304" pitchFamily="18" charset="0"/>
                <a:cs typeface="Times New Roman" panose="02020603050405020304" pitchFamily="18" charset="0"/>
              </a:rPr>
              <a:t>“spread of hours” is the interval between the beginning and end of an employee's workday. The spread of hours for any day includes working time plus time off for meals plus intervals off duty.  A “split shift” is a schedule of daily hours in which the working hours required or permitted are not consecutive. No meal period of one hour or less shall be considered an interruption of consecutive hours. </a:t>
            </a:r>
            <a:endParaRPr lang="en-US" sz="1500" dirty="0" smtClean="0">
              <a:latin typeface="Times New Roman" panose="02020603050405020304" pitchFamily="18" charset="0"/>
              <a:cs typeface="Times New Roman" panose="02020603050405020304" pitchFamily="18" charset="0"/>
            </a:endParaRPr>
          </a:p>
          <a:p>
            <a:pPr algn="just"/>
            <a:r>
              <a:rPr lang="en-US" sz="1500" dirty="0" smtClean="0">
                <a:latin typeface="Times New Roman" panose="02020603050405020304" pitchFamily="18" charset="0"/>
                <a:cs typeface="Times New Roman" panose="02020603050405020304" pitchFamily="18" charset="0"/>
              </a:rPr>
              <a:t/>
            </a:r>
            <a:br>
              <a:rPr lang="en-US" sz="1500" dirty="0" smtClean="0">
                <a:latin typeface="Times New Roman" panose="02020603050405020304" pitchFamily="18" charset="0"/>
                <a:cs typeface="Times New Roman" panose="02020603050405020304" pitchFamily="18" charset="0"/>
              </a:rPr>
            </a:br>
            <a:r>
              <a:rPr lang="en-US" sz="1500" dirty="0" smtClean="0">
                <a:latin typeface="Times New Roman" panose="02020603050405020304" pitchFamily="18" charset="0"/>
                <a:cs typeface="Times New Roman" panose="02020603050405020304" pitchFamily="18" charset="0"/>
              </a:rPr>
              <a:t>	The </a:t>
            </a:r>
            <a:r>
              <a:rPr lang="en-US" sz="1500" dirty="0">
                <a:latin typeface="Times New Roman" panose="02020603050405020304" pitchFamily="18" charset="0"/>
                <a:cs typeface="Times New Roman" panose="02020603050405020304" pitchFamily="18" charset="0"/>
              </a:rPr>
              <a:t>so-called “spread zone” is the range of pay rates greater than the minimum wage rate and less than the spread coverage rate.  As the regular rate increases and approaches the spread coverage rate, the non-overtime minimum wage underpayment decreases and approaches zero. When the regular rate equals the spread coverage rate, the non-overtime minimum wage underpayment equals zero.(This does not apply to New York’s Hospitality Wage Order which requires a “spread of hours” payment regardless of the employee’s rate of pay.  Conversely, New York’s Building Services wage order does not provide for spread of hours.)</a:t>
            </a:r>
          </a:p>
          <a:p>
            <a:pPr algn="just"/>
            <a:endParaRPr lang="en-US" sz="1400" b="1" u="sng"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3709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9666"/>
            <a:ext cx="5181600" cy="400110"/>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PROFESSIONAL EXEMPTIONS</a:t>
            </a:r>
            <a:endParaRPr lang="en-US" sz="2000" dirty="0">
              <a:latin typeface="Times New Roman" panose="02020603050405020304" pitchFamily="18" charset="0"/>
              <a:cs typeface="Times New Roman" panose="02020603050405020304" pitchFamily="18" charset="0"/>
            </a:endParaRPr>
          </a:p>
        </p:txBody>
      </p:sp>
      <p:sp>
        <p:nvSpPr>
          <p:cNvPr id="2" name="Rectangle 1"/>
          <p:cNvSpPr/>
          <p:nvPr/>
        </p:nvSpPr>
        <p:spPr>
          <a:xfrm>
            <a:off x="304800" y="2160687"/>
            <a:ext cx="6172200" cy="5724644"/>
          </a:xfrm>
          <a:prstGeom prst="rect">
            <a:avLst/>
          </a:prstGeom>
        </p:spPr>
        <p:txBody>
          <a:bodyPr wrap="square">
            <a:spAutoFit/>
          </a:bodyPr>
          <a:lstStyle/>
          <a:p>
            <a:pPr algn="ctr"/>
            <a:endParaRPr lang="en-US" sz="1400" b="1" u="sng" dirty="0" smtClean="0">
              <a:latin typeface="Times New Roman" panose="02020603050405020304" pitchFamily="18" charset="0"/>
              <a:cs typeface="Times New Roman" panose="02020603050405020304" pitchFamily="18" charset="0"/>
            </a:endParaRPr>
          </a:p>
          <a:p>
            <a:r>
              <a:rPr lang="en-US" sz="1600" b="1" dirty="0" smtClean="0">
                <a:latin typeface="Times New Roman" panose="02020603050405020304" pitchFamily="18" charset="0"/>
                <a:cs typeface="Times New Roman" panose="02020603050405020304" pitchFamily="18" charset="0"/>
              </a:rPr>
              <a:t> L. </a:t>
            </a:r>
            <a:r>
              <a:rPr lang="en-US" sz="1600" b="1" u="sng" dirty="0" smtClean="0">
                <a:latin typeface="Times New Roman" panose="02020603050405020304" pitchFamily="18" charset="0"/>
                <a:cs typeface="Times New Roman" panose="02020603050405020304" pitchFamily="18" charset="0"/>
              </a:rPr>
              <a:t>Child </a:t>
            </a:r>
            <a:r>
              <a:rPr lang="en-US" sz="1600" b="1" u="sng" dirty="0">
                <a:latin typeface="Times New Roman" panose="02020603050405020304" pitchFamily="18" charset="0"/>
                <a:cs typeface="Times New Roman" panose="02020603050405020304" pitchFamily="18" charset="0"/>
              </a:rPr>
              <a:t>Labor Protections exist Under FLSA and New York Law</a:t>
            </a:r>
            <a:r>
              <a:rPr lang="en-US" sz="1600" b="1" dirty="0">
                <a:latin typeface="Times New Roman" panose="02020603050405020304" pitchFamily="18" charset="0"/>
                <a:cs typeface="Times New Roman" panose="02020603050405020304" pitchFamily="18" charset="0"/>
              </a:rPr>
              <a:t>		</a:t>
            </a:r>
          </a:p>
          <a:p>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NYSDOL enforces the NYS Law’s child labor protection rules in the following areas: </a:t>
            </a:r>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1</a:t>
            </a:r>
            <a:r>
              <a:rPr lang="en-US" sz="1600" dirty="0" smtClean="0">
                <a:latin typeface="Times New Roman" panose="02020603050405020304" pitchFamily="18" charset="0"/>
                <a:cs typeface="Times New Roman" panose="02020603050405020304" pitchFamily="18" charset="0"/>
              </a:rPr>
              <a:t>. The </a:t>
            </a:r>
            <a:r>
              <a:rPr lang="en-US" sz="1600" dirty="0">
                <a:latin typeface="Times New Roman" panose="02020603050405020304" pitchFamily="18" charset="0"/>
                <a:cs typeface="Times New Roman" panose="02020603050405020304" pitchFamily="18" charset="0"/>
              </a:rPr>
              <a:t>maximum and prohibited hours of work for minors </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both for “school </a:t>
            </a:r>
            <a:r>
              <a:rPr lang="en-US" sz="1600" dirty="0" smtClean="0">
                <a:latin typeface="Times New Roman" panose="02020603050405020304" pitchFamily="18" charset="0"/>
                <a:cs typeface="Times New Roman" panose="02020603050405020304" pitchFamily="18" charset="0"/>
              </a:rPr>
              <a:t>in session</a:t>
            </a:r>
            <a:r>
              <a:rPr lang="en-US" sz="1600" dirty="0">
                <a:latin typeface="Times New Roman" panose="02020603050405020304" pitchFamily="18" charset="0"/>
                <a:cs typeface="Times New Roman" panose="02020603050405020304" pitchFamily="18" charset="0"/>
              </a:rPr>
              <a:t>” and “school not in session</a:t>
            </a:r>
            <a:r>
              <a:rPr lang="en-US" sz="16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2.The </a:t>
            </a:r>
            <a:r>
              <a:rPr lang="en-US" sz="1600" dirty="0">
                <a:latin typeface="Times New Roman" panose="02020603050405020304" pitchFamily="18" charset="0"/>
                <a:cs typeface="Times New Roman" panose="02020603050405020304" pitchFamily="18" charset="0"/>
              </a:rPr>
              <a:t>type of work permitted for minors depending upon age;</a:t>
            </a:r>
          </a:p>
          <a:p>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3.Employers </a:t>
            </a:r>
            <a:r>
              <a:rPr lang="en-US" sz="1600" dirty="0">
                <a:latin typeface="Times New Roman" panose="02020603050405020304" pitchFamily="18" charset="0"/>
                <a:cs typeface="Times New Roman" panose="02020603050405020304" pitchFamily="18" charset="0"/>
              </a:rPr>
              <a:t>must have proper employment certificates (a/k/a </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working papers”) for </a:t>
            </a:r>
            <a:r>
              <a:rPr lang="en-US" sz="1600" dirty="0" smtClean="0">
                <a:latin typeface="Times New Roman" panose="02020603050405020304" pitchFamily="18" charset="0"/>
                <a:cs typeface="Times New Roman" panose="02020603050405020304" pitchFamily="18" charset="0"/>
              </a:rPr>
              <a:t>minors</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	4</a:t>
            </a:r>
            <a:r>
              <a:rPr lang="en-US" sz="1600" dirty="0" smtClean="0">
                <a:latin typeface="Times New Roman" panose="02020603050405020304" pitchFamily="18" charset="0"/>
                <a:cs typeface="Times New Roman" panose="02020603050405020304" pitchFamily="18" charset="0"/>
              </a:rPr>
              <a:t>. Generally</a:t>
            </a:r>
            <a:r>
              <a:rPr lang="en-US" sz="1600" dirty="0">
                <a:latin typeface="Times New Roman" panose="02020603050405020304" pitchFamily="18" charset="0"/>
                <a:cs typeface="Times New Roman" panose="02020603050405020304" pitchFamily="18" charset="0"/>
              </a:rPr>
              <a:t>, NYS Labor Law more stringent than FLSA.  A </a:t>
            </a:r>
            <a:r>
              <a:rPr lang="en-US" sz="1600" dirty="0" smtClean="0">
                <a:latin typeface="Times New Roman" panose="02020603050405020304" pitchFamily="18" charset="0"/>
                <a:cs typeface="Times New Roman" panose="02020603050405020304" pitchFamily="18" charset="0"/>
              </a:rPr>
              <a:t>	comparison </a:t>
            </a:r>
            <a:r>
              <a:rPr lang="en-US" sz="1600" dirty="0">
                <a:latin typeface="Times New Roman" panose="02020603050405020304" pitchFamily="18" charset="0"/>
                <a:cs typeface="Times New Roman" panose="02020603050405020304" pitchFamily="18" charset="0"/>
              </a:rPr>
              <a:t>between </a:t>
            </a:r>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NYS Labor Law and </a:t>
            </a:r>
            <a:r>
              <a:rPr lang="en-US" sz="1600" dirty="0" smtClean="0">
                <a:latin typeface="Times New Roman" panose="02020603050405020304" pitchFamily="18" charset="0"/>
                <a:cs typeface="Times New Roman" panose="02020603050405020304" pitchFamily="18" charset="0"/>
              </a:rPr>
              <a:t>the FLSA </a:t>
            </a:r>
            <a:r>
              <a:rPr lang="en-US" sz="1600" dirty="0">
                <a:latin typeface="Times New Roman" panose="02020603050405020304" pitchFamily="18" charset="0"/>
                <a:cs typeface="Times New Roman" panose="02020603050405020304" pitchFamily="18" charset="0"/>
              </a:rPr>
              <a:t>for </a:t>
            </a:r>
            <a:r>
              <a:rPr lang="en-US" sz="1600" dirty="0" smtClean="0">
                <a:latin typeface="Times New Roman" panose="02020603050405020304" pitchFamily="18" charset="0"/>
                <a:cs typeface="Times New Roman" panose="02020603050405020304" pitchFamily="18" charset="0"/>
              </a:rPr>
              <a:t>	child </a:t>
            </a:r>
            <a:r>
              <a:rPr lang="en-US" sz="1600" dirty="0">
                <a:latin typeface="Times New Roman" panose="02020603050405020304" pitchFamily="18" charset="0"/>
                <a:cs typeface="Times New Roman" panose="02020603050405020304" pitchFamily="18" charset="0"/>
              </a:rPr>
              <a:t>labor is available at the NYSDOL’s 			website </a:t>
            </a:r>
            <a:r>
              <a:rPr lang="en-US" sz="1600" dirty="0" smtClean="0">
                <a:latin typeface="Times New Roman" panose="02020603050405020304" pitchFamily="18" charset="0"/>
                <a:cs typeface="Times New Roman" panose="02020603050405020304" pitchFamily="18" charset="0"/>
              </a:rPr>
              <a:t>at:</a:t>
            </a:r>
          </a:p>
          <a:p>
            <a:r>
              <a:rPr lang="en-US" sz="1600" dirty="0" smtClean="0">
                <a:latin typeface="Times New Roman" panose="02020603050405020304" pitchFamily="18" charset="0"/>
                <a:cs typeface="Times New Roman" panose="02020603050405020304" pitchFamily="18" charset="0"/>
                <a:hlinkClick r:id="rId2"/>
              </a:rPr>
              <a:t>http</a:t>
            </a:r>
            <a:r>
              <a:rPr lang="en-US" sz="1600" dirty="0">
                <a:latin typeface="Times New Roman" panose="02020603050405020304" pitchFamily="18" charset="0"/>
                <a:cs typeface="Times New Roman" panose="02020603050405020304" pitchFamily="18" charset="0"/>
                <a:hlinkClick r:id="rId2"/>
              </a:rPr>
              <a:t>://</a:t>
            </a:r>
            <a:r>
              <a:rPr lang="en-US" sz="1600" dirty="0" smtClean="0">
                <a:latin typeface="Times New Roman" panose="02020603050405020304" pitchFamily="18" charset="0"/>
                <a:cs typeface="Times New Roman" panose="02020603050405020304" pitchFamily="18" charset="0"/>
                <a:hlinkClick r:id="rId2"/>
              </a:rPr>
              <a:t>www.labor.ny.gov/workerprotection/laborstandards/workprot/nyvsfed.shtm</a:t>
            </a:r>
            <a:r>
              <a:rPr lang="en-US" sz="1600" dirty="0" smtClean="0">
                <a:latin typeface="Times New Roman" panose="02020603050405020304" pitchFamily="18" charset="0"/>
                <a:cs typeface="Times New Roman" panose="02020603050405020304" pitchFamily="18" charset="0"/>
              </a:rPr>
              <a:t>.</a:t>
            </a:r>
          </a:p>
          <a:p>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2019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850" y="381000"/>
            <a:ext cx="59563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2848466"/>
            <a:ext cx="3952381" cy="393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767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81000"/>
            <a:ext cx="57912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PART I </a:t>
            </a: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FEDERAL AND STATE WAGE/HOUR LAWS – OVERVIEW</a:t>
            </a:r>
          </a:p>
        </p:txBody>
      </p:sp>
      <p:sp>
        <p:nvSpPr>
          <p:cNvPr id="6" name="Rectangle 5"/>
          <p:cNvSpPr/>
          <p:nvPr/>
        </p:nvSpPr>
        <p:spPr>
          <a:xfrm>
            <a:off x="609600" y="2285286"/>
            <a:ext cx="5791200" cy="4401205"/>
          </a:xfrm>
          <a:prstGeom prst="rect">
            <a:avLst/>
          </a:prstGeom>
        </p:spPr>
        <p:txBody>
          <a:bodyPr wrap="square">
            <a:spAutoFit/>
          </a:bodyPr>
          <a:lstStyle/>
          <a:p>
            <a:pPr algn="just"/>
            <a:r>
              <a:rPr lang="en-US" sz="1400" dirty="0" smtClean="0">
                <a:latin typeface="Times New Roman" panose="02020603050405020304" pitchFamily="18" charset="0"/>
                <a:cs typeface="Times New Roman" panose="02020603050405020304" pitchFamily="18" charset="0"/>
              </a:rPr>
              <a:t>A. The </a:t>
            </a:r>
            <a:r>
              <a:rPr lang="en-US" sz="1400" dirty="0">
                <a:latin typeface="Times New Roman" panose="02020603050405020304" pitchFamily="18" charset="0"/>
                <a:cs typeface="Times New Roman" panose="02020603050405020304" pitchFamily="18" charset="0"/>
              </a:rPr>
              <a:t>federal Fair Labor Standards Act (FLSA) (29 U.S.C. §§201 </a:t>
            </a:r>
            <a:r>
              <a:rPr lang="en-US" sz="1400" i="1" dirty="0">
                <a:latin typeface="Times New Roman" panose="02020603050405020304" pitchFamily="18" charset="0"/>
                <a:cs typeface="Times New Roman" panose="02020603050405020304" pitchFamily="18" charset="0"/>
              </a:rPr>
              <a:t>et.seq</a:t>
            </a:r>
            <a:r>
              <a:rPr lang="en-US" sz="1400" dirty="0">
                <a:latin typeface="Times New Roman" panose="02020603050405020304" pitchFamily="18" charset="0"/>
                <a:cs typeface="Times New Roman" panose="02020603050405020304" pitchFamily="18" charset="0"/>
              </a:rPr>
              <a:t>.) sets minimum wage, overtime pay, recordkeeping, and youth employment standards for employment. Unless exempt, covered employees must be paid at least the minimum wage and not less than one and one-half times their regular rates of pay for overtime hours worked</a:t>
            </a:r>
            <a:r>
              <a:rPr lang="en-US" sz="1400" dirty="0" smtClean="0">
                <a:latin typeface="Times New Roman" panose="02020603050405020304" pitchFamily="18" charset="0"/>
                <a:cs typeface="Times New Roman" panose="02020603050405020304" pitchFamily="18" charset="0"/>
              </a:rPr>
              <a:t>.</a:t>
            </a:r>
          </a:p>
          <a:p>
            <a:pPr algn="just"/>
            <a:endParaRPr lang="en-US" sz="1400" dirty="0">
              <a:latin typeface="Times New Roman" panose="02020603050405020304" pitchFamily="18" charset="0"/>
              <a:cs typeface="Times New Roman" panose="02020603050405020304" pitchFamily="18" charset="0"/>
            </a:endParaRPr>
          </a:p>
          <a:p>
            <a:pPr algn="just"/>
            <a:r>
              <a:rPr lang="en-US" sz="1400" dirty="0" smtClean="0">
                <a:latin typeface="Times New Roman" panose="02020603050405020304" pitchFamily="18" charset="0"/>
                <a:cs typeface="Times New Roman" panose="02020603050405020304" pitchFamily="18" charset="0"/>
              </a:rPr>
              <a:t>B. New </a:t>
            </a:r>
            <a:r>
              <a:rPr lang="en-US" sz="1400" dirty="0">
                <a:latin typeface="Times New Roman" panose="02020603050405020304" pitchFamily="18" charset="0"/>
                <a:cs typeface="Times New Roman" panose="02020603050405020304" pitchFamily="18" charset="0"/>
              </a:rPr>
              <a:t>York State Wage Hour Law (NYS Labor Law §§650 </a:t>
            </a:r>
            <a:r>
              <a:rPr lang="en-US" sz="1400" i="1" dirty="0">
                <a:latin typeface="Times New Roman" panose="02020603050405020304" pitchFamily="18" charset="0"/>
                <a:cs typeface="Times New Roman" panose="02020603050405020304" pitchFamily="18" charset="0"/>
              </a:rPr>
              <a:t>et.seq.</a:t>
            </a:r>
            <a:r>
              <a:rPr lang="en-US" sz="1400" dirty="0">
                <a:latin typeface="Times New Roman" panose="02020603050405020304" pitchFamily="18" charset="0"/>
                <a:cs typeface="Times New Roman" panose="02020603050405020304" pitchFamily="18" charset="0"/>
              </a:rPr>
              <a:t> and 12 </a:t>
            </a:r>
            <a:r>
              <a:rPr lang="en-US" sz="1400" dirty="0" smtClean="0">
                <a:latin typeface="Times New Roman" panose="02020603050405020304" pitchFamily="18" charset="0"/>
                <a:cs typeface="Times New Roman" panose="02020603050405020304" pitchFamily="18" charset="0"/>
              </a:rPr>
              <a:t>NYCRR </a:t>
            </a:r>
            <a:r>
              <a:rPr lang="en-US" sz="1400" dirty="0">
                <a:latin typeface="Times New Roman" panose="02020603050405020304" pitchFamily="18" charset="0"/>
                <a:cs typeface="Times New Roman" panose="02020603050405020304" pitchFamily="18" charset="0"/>
              </a:rPr>
              <a:t>§§137 et.seq.) also provides for minimum wage, overtime pay, recordkeeping, and youth employment standards for employment. Other areas address employee benefits and employee notice requirements as discussed below. </a:t>
            </a:r>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r>
              <a:rPr lang="en-US" sz="1400" dirty="0" smtClean="0">
                <a:latin typeface="Times New Roman" panose="02020603050405020304" pitchFamily="18" charset="0"/>
                <a:cs typeface="Times New Roman" panose="02020603050405020304" pitchFamily="18" charset="0"/>
              </a:rPr>
              <a:t>C. Akin </a:t>
            </a:r>
            <a:r>
              <a:rPr lang="en-US" sz="1400" dirty="0">
                <a:latin typeface="Times New Roman" panose="02020603050405020304" pitchFamily="18" charset="0"/>
                <a:cs typeface="Times New Roman" panose="02020603050405020304" pitchFamily="18" charset="0"/>
              </a:rPr>
              <a:t>to federal and state discrimination laws, the law that is more favorable to employees must be followed by employers. </a:t>
            </a:r>
            <a:endParaRPr lang="en-US" sz="1400" dirty="0" smtClean="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a:p>
            <a:pPr algn="just"/>
            <a:r>
              <a:rPr lang="en-US" sz="1400" dirty="0" smtClean="0">
                <a:latin typeface="Times New Roman" panose="02020603050405020304" pitchFamily="18" charset="0"/>
                <a:cs typeface="Times New Roman" panose="02020603050405020304" pitchFamily="18" charset="0"/>
              </a:rPr>
              <a:t>D. Both </a:t>
            </a:r>
            <a:r>
              <a:rPr lang="en-US" sz="1400" dirty="0">
                <a:latin typeface="Times New Roman" panose="02020603050405020304" pitchFamily="18" charset="0"/>
                <a:cs typeface="Times New Roman" panose="02020603050405020304" pitchFamily="18" charset="0"/>
              </a:rPr>
              <a:t>laws set a minimum wage. On April 4, 2016 New York Governor Andrew Cuomo signed a law which will significantly increase the New York State minimum wage to $15.00 per hour over a two (2) to five (5) year period, depending upon certain factors, such as the employer’s size and location.  Please see the revised increases as enacted in the table below:</a:t>
            </a:r>
          </a:p>
        </p:txBody>
      </p:sp>
    </p:spTree>
    <p:extLst>
      <p:ext uri="{BB962C8B-B14F-4D97-AF65-F5344CB8AC3E}">
        <p14:creationId xmlns:p14="http://schemas.microsoft.com/office/powerpoint/2010/main" val="1646519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PART </a:t>
            </a:r>
            <a:r>
              <a:rPr lang="en-US" sz="2000" b="1" dirty="0" smtClean="0">
                <a:latin typeface="Times New Roman" panose="02020603050405020304" pitchFamily="18" charset="0"/>
                <a:cs typeface="Times New Roman" panose="02020603050405020304" pitchFamily="18" charset="0"/>
              </a:rPr>
              <a:t>III – THE NEW YORK STATE WAGE THEFT PREVENTION ACT</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514600"/>
            <a:ext cx="6324600" cy="3139321"/>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A. </a:t>
            </a:r>
            <a:r>
              <a:rPr lang="en-US" b="1" u="sng" dirty="0" smtClean="0">
                <a:latin typeface="Times New Roman" panose="02020603050405020304" pitchFamily="18" charset="0"/>
                <a:cs typeface="Times New Roman" panose="02020603050405020304" pitchFamily="18" charset="0"/>
              </a:rPr>
              <a:t>Overview</a:t>
            </a:r>
            <a:endParaRPr lang="en-US" b="1" u="sng"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endParaRPr lang="en-US" b="1"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New York State Wage Theft Prevention Act (the "WTPA") which became effective on April 9, 2011 imposes stringent employee wage and payday notification requirements including new detailed annual employee notices.  Second, employee wage statements (a/k/a “pay stubs”) must include additional information beyond gross wages and deductions.  To ensure the above occurs, the WTPA provides employees with a private right of action and statutory penalties when such notice and pay stub information are not furnished.  </a:t>
            </a:r>
          </a:p>
        </p:txBody>
      </p:sp>
    </p:spTree>
    <p:extLst>
      <p:ext uri="{BB962C8B-B14F-4D97-AF65-F5344CB8AC3E}">
        <p14:creationId xmlns:p14="http://schemas.microsoft.com/office/powerpoint/2010/main" val="3191277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PART </a:t>
            </a:r>
            <a:r>
              <a:rPr lang="en-US" sz="2000" b="1" dirty="0" smtClean="0">
                <a:latin typeface="Times New Roman" panose="02020603050405020304" pitchFamily="18" charset="0"/>
                <a:cs typeface="Times New Roman" panose="02020603050405020304" pitchFamily="18" charset="0"/>
              </a:rPr>
              <a:t>III – THE NEW YORK STATE WAGE THEFT PREVENTION ACT</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514600"/>
            <a:ext cx="6324600" cy="5016758"/>
          </a:xfrm>
          <a:prstGeom prst="rect">
            <a:avLst/>
          </a:prstGeom>
        </p:spPr>
        <p:txBody>
          <a:bodyPr wrap="square">
            <a:spAutoFit/>
          </a:bodyPr>
          <a:lstStyle/>
          <a:p>
            <a:r>
              <a:rPr lang="en-US" sz="1600" b="1" dirty="0" smtClean="0">
                <a:latin typeface="Times New Roman" panose="02020603050405020304" pitchFamily="18" charset="0"/>
                <a:cs typeface="Times New Roman" panose="02020603050405020304" pitchFamily="18" charset="0"/>
              </a:rPr>
              <a:t>B. </a:t>
            </a:r>
            <a:r>
              <a:rPr lang="en-US" sz="1600" b="1" u="sng" dirty="0" smtClean="0">
                <a:latin typeface="Times New Roman" panose="02020603050405020304" pitchFamily="18" charset="0"/>
                <a:cs typeface="Times New Roman" panose="02020603050405020304" pitchFamily="18" charset="0"/>
              </a:rPr>
              <a:t>Notice </a:t>
            </a:r>
            <a:r>
              <a:rPr lang="en-US" sz="1600" b="1" u="sng" dirty="0">
                <a:latin typeface="Times New Roman" panose="02020603050405020304" pitchFamily="18" charset="0"/>
                <a:cs typeface="Times New Roman" panose="02020603050405020304" pitchFamily="18" charset="0"/>
              </a:rPr>
              <a:t>Of Regular Pay and Pay </a:t>
            </a:r>
            <a:r>
              <a:rPr lang="en-US" sz="1600" b="1" u="sng" dirty="0" smtClean="0">
                <a:latin typeface="Times New Roman" panose="02020603050405020304" pitchFamily="18" charset="0"/>
                <a:cs typeface="Times New Roman" panose="02020603050405020304" pitchFamily="18" charset="0"/>
              </a:rPr>
              <a:t>Day</a:t>
            </a:r>
          </a:p>
          <a:p>
            <a:endParaRPr lang="en-US" sz="1600" b="1" u="sng"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	By virtue of the New York Wage Theft Prevention Act (“WTPA”), every new employee must receive detailed pay and pay day notices within ten (10) business days of their first day of employment.  Specifically, each notice must contain the following information: (i) the rate or rates of pay and (ii) basis thereof, whether paid by the hour, shift, day, week, salary, piece, commission, or other; (iii) allowances, if any, claimed as part of the minimum wage, including tip, meal, or lodging allowances; (iv) the regular pay day; (v) the name of the employer and any “doing business as” names used by the employer; (vi) the physical address of the employer's main office or principal place of business, and a mailing address if different; (vii) the telephone number of the employer; (viii) for non-exempt employees (i.e., employees entitled to overtime compensation) both the regular hourly rate and overtime rate of pay; and (ix) plus such other information as the NYDOL deems “material and necessary.” Inclusion of information that the NYDOL deems “material and necessary” will come from the NYDOL’s rulemaking process. </a:t>
            </a:r>
          </a:p>
          <a:p>
            <a:pPr algn="just"/>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866277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PART </a:t>
            </a:r>
            <a:r>
              <a:rPr lang="en-US" sz="2000" b="1" dirty="0" smtClean="0">
                <a:latin typeface="Times New Roman" panose="02020603050405020304" pitchFamily="18" charset="0"/>
                <a:cs typeface="Times New Roman" panose="02020603050405020304" pitchFamily="18" charset="0"/>
              </a:rPr>
              <a:t>III – THE NEW YORK STATE WAGE THEFT PREVENTION ACT</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514600"/>
            <a:ext cx="6324600" cy="4770537"/>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B. </a:t>
            </a:r>
            <a:r>
              <a:rPr lang="en-US" sz="1600" b="1" u="sng" dirty="0">
                <a:latin typeface="Times New Roman" panose="02020603050405020304" pitchFamily="18" charset="0"/>
                <a:cs typeface="Times New Roman" panose="02020603050405020304" pitchFamily="18" charset="0"/>
              </a:rPr>
              <a:t>Notice Of Regular Pay and Pay </a:t>
            </a:r>
            <a:r>
              <a:rPr lang="en-US" sz="1600" b="1" u="sng" dirty="0" smtClean="0">
                <a:latin typeface="Times New Roman" panose="02020603050405020304" pitchFamily="18" charset="0"/>
                <a:cs typeface="Times New Roman" panose="02020603050405020304" pitchFamily="18" charset="0"/>
              </a:rPr>
              <a:t>Day (cont’d)</a:t>
            </a:r>
          </a:p>
          <a:p>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To </a:t>
            </a:r>
            <a:r>
              <a:rPr lang="en-US" sz="1600" dirty="0">
                <a:latin typeface="Times New Roman" panose="02020603050405020304" pitchFamily="18" charset="0"/>
                <a:cs typeface="Times New Roman" panose="02020603050405020304" pitchFamily="18" charset="0"/>
              </a:rPr>
              <a:t>date, the NYDOL has posted the following new WTPA forms/notices on their website: </a:t>
            </a:r>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marL="342900" indent="-342900">
              <a:buAutoNum type="alphaLcParenBoth"/>
            </a:pPr>
            <a:r>
              <a:rPr lang="en-US" sz="1600" dirty="0" smtClean="0">
                <a:latin typeface="Times New Roman" panose="02020603050405020304" pitchFamily="18" charset="0"/>
                <a:cs typeface="Times New Roman" panose="02020603050405020304" pitchFamily="18" charset="0"/>
              </a:rPr>
              <a:t>LS </a:t>
            </a:r>
            <a:r>
              <a:rPr lang="en-US" sz="1600" dirty="0">
                <a:latin typeface="Times New Roman" panose="02020603050405020304" pitchFamily="18" charset="0"/>
                <a:cs typeface="Times New Roman" panose="02020603050405020304" pitchFamily="18" charset="0"/>
              </a:rPr>
              <a:t>54 -- Pay Notice for Hourly Rate Employees;  </a:t>
            </a:r>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pPr marL="342900" indent="-342900">
              <a:buAutoNum type="alphaLcParenBoth" startAt="2"/>
            </a:pPr>
            <a:r>
              <a:rPr lang="en-US" sz="1600" dirty="0" smtClean="0">
                <a:latin typeface="Times New Roman" panose="02020603050405020304" pitchFamily="18" charset="0"/>
                <a:cs typeface="Times New Roman" panose="02020603050405020304" pitchFamily="18" charset="0"/>
              </a:rPr>
              <a:t>LS </a:t>
            </a:r>
            <a:r>
              <a:rPr lang="en-US" sz="1600" dirty="0">
                <a:latin typeface="Times New Roman" panose="02020603050405020304" pitchFamily="18" charset="0"/>
                <a:cs typeface="Times New Roman" panose="02020603050405020304" pitchFamily="18" charset="0"/>
              </a:rPr>
              <a:t>55 -- Pay Notice for Multiple Hourly Rate Employees; </a:t>
            </a:r>
            <a:endParaRPr lang="en-US" sz="1600" dirty="0" smtClean="0">
              <a:latin typeface="Times New Roman" panose="02020603050405020304" pitchFamily="18" charset="0"/>
              <a:cs typeface="Times New Roman" panose="02020603050405020304" pitchFamily="18" charset="0"/>
            </a:endParaRPr>
          </a:p>
          <a:p>
            <a:pPr marL="342900" indent="-342900">
              <a:buAutoNum type="alphaLcParenBoth" startAt="2"/>
            </a:pPr>
            <a:endParaRPr lang="en-US" sz="1600" dirty="0">
              <a:latin typeface="Times New Roman" panose="02020603050405020304" pitchFamily="18" charset="0"/>
              <a:cs typeface="Times New Roman" panose="02020603050405020304" pitchFamily="18" charset="0"/>
            </a:endParaRPr>
          </a:p>
          <a:p>
            <a:pPr marL="342900" indent="-342900">
              <a:buAutoNum type="alphaLcParenBoth" startAt="3"/>
            </a:pPr>
            <a:r>
              <a:rPr lang="en-US" sz="1600" dirty="0" smtClean="0">
                <a:latin typeface="Times New Roman" panose="02020603050405020304" pitchFamily="18" charset="0"/>
                <a:cs typeface="Times New Roman" panose="02020603050405020304" pitchFamily="18" charset="0"/>
              </a:rPr>
              <a:t>LS </a:t>
            </a:r>
            <a:r>
              <a:rPr lang="en-US" sz="1600" dirty="0">
                <a:latin typeface="Times New Roman" panose="02020603050405020304" pitchFamily="18" charset="0"/>
                <a:cs typeface="Times New Roman" panose="02020603050405020304" pitchFamily="18" charset="0"/>
              </a:rPr>
              <a:t>56 -- Pay Notice for Employees Paid a Weekly Rate or Salary for a Fixed Number of Hours (40 or fewer in a week); </a:t>
            </a:r>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pPr marL="342900" indent="-342900">
              <a:buAutoNum type="alphaLcParenBoth" startAt="4"/>
            </a:pPr>
            <a:r>
              <a:rPr lang="en-US" sz="1600" dirty="0" smtClean="0">
                <a:latin typeface="Times New Roman" panose="02020603050405020304" pitchFamily="18" charset="0"/>
                <a:cs typeface="Times New Roman" panose="02020603050405020304" pitchFamily="18" charset="0"/>
              </a:rPr>
              <a:t>LS </a:t>
            </a:r>
            <a:r>
              <a:rPr lang="en-US" sz="1600" dirty="0">
                <a:latin typeface="Times New Roman" panose="02020603050405020304" pitchFamily="18" charset="0"/>
                <a:cs typeface="Times New Roman" panose="02020603050405020304" pitchFamily="18" charset="0"/>
              </a:rPr>
              <a:t>57 -- Pay Notice for Employees Paid a Salary for Varying Hours, Day Rate, Piece Rate, Flat Rate or Other Non-Hourly Pay; </a:t>
            </a:r>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pPr marL="342900" indent="-342900">
              <a:buAutoNum type="alphaLcParenBoth" startAt="5"/>
            </a:pPr>
            <a:r>
              <a:rPr lang="en-US" sz="1600" dirty="0" smtClean="0">
                <a:latin typeface="Times New Roman" panose="02020603050405020304" pitchFamily="18" charset="0"/>
                <a:cs typeface="Times New Roman" panose="02020603050405020304" pitchFamily="18" charset="0"/>
              </a:rPr>
              <a:t>LS </a:t>
            </a:r>
            <a:r>
              <a:rPr lang="en-US" sz="1600" dirty="0">
                <a:latin typeface="Times New Roman" panose="02020603050405020304" pitchFamily="18" charset="0"/>
                <a:cs typeface="Times New Roman" panose="02020603050405020304" pitchFamily="18" charset="0"/>
              </a:rPr>
              <a:t>58 -- Pay Notice for Prevailing Rate and Other Jobs; </a:t>
            </a:r>
            <a:r>
              <a:rPr lang="en-US" sz="1600" dirty="0" smtClean="0">
                <a:latin typeface="Times New Roman" panose="02020603050405020304" pitchFamily="18" charset="0"/>
                <a:cs typeface="Times New Roman" panose="02020603050405020304" pitchFamily="18" charset="0"/>
              </a:rPr>
              <a:t>and</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f)   LS </a:t>
            </a:r>
            <a:r>
              <a:rPr lang="en-US" sz="1600" dirty="0">
                <a:latin typeface="Times New Roman" panose="02020603050405020304" pitchFamily="18" charset="0"/>
                <a:cs typeface="Times New Roman" panose="02020603050405020304" pitchFamily="18" charset="0"/>
              </a:rPr>
              <a:t>59 -- Pay Notice for Exempt Employees. </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1745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PART </a:t>
            </a:r>
            <a:r>
              <a:rPr lang="en-US" sz="2000" b="1" dirty="0" smtClean="0">
                <a:latin typeface="Times New Roman" panose="02020603050405020304" pitchFamily="18" charset="0"/>
                <a:cs typeface="Times New Roman" panose="02020603050405020304" pitchFamily="18" charset="0"/>
              </a:rPr>
              <a:t>III – THE NEW YORK STATE WAGE THEFT PREVENTION ACT</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514600"/>
            <a:ext cx="6324600" cy="4278094"/>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B. </a:t>
            </a:r>
            <a:r>
              <a:rPr lang="en-US" sz="1600" b="1" u="sng" dirty="0">
                <a:latin typeface="Times New Roman" panose="02020603050405020304" pitchFamily="18" charset="0"/>
                <a:cs typeface="Times New Roman" panose="02020603050405020304" pitchFamily="18" charset="0"/>
              </a:rPr>
              <a:t>Notice Of Regular Pay and Pay </a:t>
            </a:r>
            <a:r>
              <a:rPr lang="en-US" sz="1600" b="1" u="sng" dirty="0" smtClean="0">
                <a:latin typeface="Times New Roman" panose="02020603050405020304" pitchFamily="18" charset="0"/>
                <a:cs typeface="Times New Roman" panose="02020603050405020304" pitchFamily="18" charset="0"/>
              </a:rPr>
              <a:t>Day (cont’d)</a:t>
            </a:r>
          </a:p>
          <a:p>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	The </a:t>
            </a:r>
            <a:r>
              <a:rPr lang="en-US" sz="1600" dirty="0">
                <a:latin typeface="Times New Roman" panose="02020603050405020304" pitchFamily="18" charset="0"/>
                <a:cs typeface="Times New Roman" panose="02020603050405020304" pitchFamily="18" charset="0"/>
              </a:rPr>
              <a:t>NYSDOL has also promulgated (i) Form LS 52 -- Guidelines for Written Notice of Pay Rates and Regular Payday; and (ii) Form  LS 53 -- Instructions: Templates for Notice of Pay Rates, Pay Days and Employee Acknowledgment Under Section 195.1. </a:t>
            </a:r>
            <a:endParaRPr lang="en-US" sz="1600" dirty="0" smtClean="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	Each </a:t>
            </a:r>
            <a:r>
              <a:rPr lang="en-US" sz="1600" dirty="0">
                <a:latin typeface="Times New Roman" panose="02020603050405020304" pitchFamily="18" charset="0"/>
                <a:cs typeface="Times New Roman" panose="02020603050405020304" pitchFamily="18" charset="0"/>
              </a:rPr>
              <a:t>time the employer provides any of the above notices to an employee, the employer must obtain a signed and dated written employee acknowledgement (which is located on the NYDOL’s form itself) and retain same for six years.  Such acknowledgements must include an employee affirmation identifying the employee’s primary language.  Consequently, these notices must be provided in both English and the employee's primary language, but only to the extent a template form in that language is issued by the NYDOL (currently: Spanish, Korean, Chinese, Creole, Polish, Italian and Russian). /</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636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PART </a:t>
            </a:r>
            <a:r>
              <a:rPr lang="en-US" sz="2000" b="1" dirty="0" smtClean="0">
                <a:latin typeface="Times New Roman" panose="02020603050405020304" pitchFamily="18" charset="0"/>
                <a:cs typeface="Times New Roman" panose="02020603050405020304" pitchFamily="18" charset="0"/>
              </a:rPr>
              <a:t>III – THE NEW YORK STATE WAGE THEFT PREVENTION ACT</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514600"/>
            <a:ext cx="6324600" cy="5509200"/>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B. </a:t>
            </a:r>
            <a:r>
              <a:rPr lang="en-US" sz="1600" b="1" u="sng" dirty="0">
                <a:latin typeface="Times New Roman" panose="02020603050405020304" pitchFamily="18" charset="0"/>
                <a:cs typeface="Times New Roman" panose="02020603050405020304" pitchFamily="18" charset="0"/>
              </a:rPr>
              <a:t>Notice Of Regular Pay and Pay </a:t>
            </a:r>
            <a:r>
              <a:rPr lang="en-US" sz="1600" b="1" u="sng" dirty="0" smtClean="0">
                <a:latin typeface="Times New Roman" panose="02020603050405020304" pitchFamily="18" charset="0"/>
                <a:cs typeface="Times New Roman" panose="02020603050405020304" pitchFamily="18" charset="0"/>
              </a:rPr>
              <a:t>Day (cont’d)</a:t>
            </a:r>
          </a:p>
          <a:p>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	The </a:t>
            </a:r>
            <a:r>
              <a:rPr lang="en-US" sz="1600" dirty="0">
                <a:latin typeface="Times New Roman" panose="02020603050405020304" pitchFamily="18" charset="0"/>
                <a:cs typeface="Times New Roman" panose="02020603050405020304" pitchFamily="18" charset="0"/>
              </a:rPr>
              <a:t>NYSDOL has also promulgated (i) Form LS 52 -- Guidelines for Written Notice of Pay Rates and Regular Payday; and (ii) Form  LS 53 -- Instructions: Templates for Notice of Pay Rates, Pay Days and Employee Acknowledgment Under Section 195.1. </a:t>
            </a:r>
            <a:endParaRPr lang="en-US" sz="1600" dirty="0" smtClean="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	Each </a:t>
            </a:r>
            <a:r>
              <a:rPr lang="en-US" sz="1600" dirty="0">
                <a:latin typeface="Times New Roman" panose="02020603050405020304" pitchFamily="18" charset="0"/>
                <a:cs typeface="Times New Roman" panose="02020603050405020304" pitchFamily="18" charset="0"/>
              </a:rPr>
              <a:t>time the employer provides any of the above notices to an employee, the employer must obtain a signed and dated written employee acknowledgement (which is located on the NYDOL’s form itself) and retain same for six years.  Such acknowledgements must include an employee affirmation identifying the employee’s primary language.  Consequently, these notices must be provided in both English and the employee's primary language, but only to the extent a template form in that language is issued by the NYDOL (currently: Spanish, Korean, Chinese, Creole, Polish, Italian and Russian). </a:t>
            </a:r>
            <a:endParaRPr lang="en-US" sz="1600" dirty="0" smtClean="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	Further</a:t>
            </a:r>
            <a:r>
              <a:rPr lang="en-US" sz="1600" dirty="0">
                <a:latin typeface="Times New Roman" panose="02020603050405020304" pitchFamily="18" charset="0"/>
                <a:cs typeface="Times New Roman" panose="02020603050405020304" pitchFamily="18" charset="0"/>
              </a:rPr>
              <a:t>, employees must be notified in writing – seven (7) calendar days in advance - of any changes that occurs to the above information (e.g., the employer reduces the employee’s rate of pay) unless the applicable changes are increases and are reflected in a wage statement that must accompany every payment of wages (see immediately below). </a:t>
            </a:r>
          </a:p>
        </p:txBody>
      </p:sp>
    </p:spTree>
    <p:extLst>
      <p:ext uri="{BB962C8B-B14F-4D97-AF65-F5344CB8AC3E}">
        <p14:creationId xmlns:p14="http://schemas.microsoft.com/office/powerpoint/2010/main" val="3620258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PART </a:t>
            </a:r>
            <a:r>
              <a:rPr lang="en-US" sz="2000" b="1" dirty="0" smtClean="0">
                <a:latin typeface="Times New Roman" panose="02020603050405020304" pitchFamily="18" charset="0"/>
                <a:cs typeface="Times New Roman" panose="02020603050405020304" pitchFamily="18" charset="0"/>
              </a:rPr>
              <a:t>III – THE NEW YORK STATE WAGE THEFT PREVENTION ACT</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514600"/>
            <a:ext cx="6324600" cy="3785652"/>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B. </a:t>
            </a:r>
            <a:r>
              <a:rPr lang="en-US" sz="1600" b="1" u="sng" dirty="0">
                <a:latin typeface="Times New Roman" panose="02020603050405020304" pitchFamily="18" charset="0"/>
                <a:cs typeface="Times New Roman" panose="02020603050405020304" pitchFamily="18" charset="0"/>
              </a:rPr>
              <a:t>Notice Of Regular Pay and Pay </a:t>
            </a:r>
            <a:r>
              <a:rPr lang="en-US" sz="1600" b="1" u="sng" dirty="0" smtClean="0">
                <a:latin typeface="Times New Roman" panose="02020603050405020304" pitchFamily="18" charset="0"/>
                <a:cs typeface="Times New Roman" panose="02020603050405020304" pitchFamily="18" charset="0"/>
              </a:rPr>
              <a:t>Day (cont’d)</a:t>
            </a:r>
          </a:p>
          <a:p>
            <a:r>
              <a:rPr lang="en-US" sz="1600" dirty="0" smtClean="0">
                <a:latin typeface="Times New Roman" panose="02020603050405020304" pitchFamily="18" charset="0"/>
                <a:cs typeface="Times New Roman" panose="02020603050405020304" pitchFamily="18" charset="0"/>
              </a:rPr>
              <a:t>	</a:t>
            </a:r>
          </a:p>
          <a:p>
            <a:pPr algn="just"/>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By </a:t>
            </a:r>
            <a:r>
              <a:rPr lang="en-US" sz="1600" dirty="0">
                <a:latin typeface="Times New Roman" panose="02020603050405020304" pitchFamily="18" charset="0"/>
                <a:cs typeface="Times New Roman" panose="02020603050405020304" pitchFamily="18" charset="0"/>
              </a:rPr>
              <a:t>virtue of the WTPA, all employees must receive the above notices: (1) at the time of hire (if hired on or after April 9, 2011); and (2) every time there is any change in the information in the notices (e.g., a change in the rate of pay or payday will require an employee to receive a notice regardless of the employee’s date of hire).  </a:t>
            </a:r>
          </a:p>
          <a:p>
            <a:pPr algn="just"/>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Finally</a:t>
            </a:r>
            <a:r>
              <a:rPr lang="en-US" sz="1600" dirty="0">
                <a:latin typeface="Times New Roman" panose="02020603050405020304" pitchFamily="18" charset="0"/>
                <a:cs typeface="Times New Roman" panose="02020603050405020304" pitchFamily="18" charset="0"/>
              </a:rPr>
              <a:t>, if an employer fails to timely provide an employee with the above notice(s), then the employee may file a civil claim and recover $50 for each work day of noncompliance up to a maximum of $5,000.00 together with attorneys’ fees, costs, and injunctive relief.  Similarly, the NYDOL can file litigation and seek the same remedies.</a:t>
            </a:r>
          </a:p>
          <a:p>
            <a:pPr algn="just"/>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2333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PART </a:t>
            </a:r>
            <a:r>
              <a:rPr lang="en-US" sz="2000" b="1" dirty="0" smtClean="0">
                <a:latin typeface="Times New Roman" panose="02020603050405020304" pitchFamily="18" charset="0"/>
                <a:cs typeface="Times New Roman" panose="02020603050405020304" pitchFamily="18" charset="0"/>
              </a:rPr>
              <a:t>III – THE NEW YORK STATE WAGE THEFT PREVENTION ACT</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514600"/>
            <a:ext cx="6324600" cy="5755422"/>
          </a:xfrm>
          <a:prstGeom prst="rect">
            <a:avLst/>
          </a:prstGeom>
        </p:spPr>
        <p:txBody>
          <a:bodyPr wrap="square">
            <a:spAutoFit/>
          </a:bodyPr>
          <a:lstStyle/>
          <a:p>
            <a:r>
              <a:rPr lang="en-US" sz="1600" b="1" dirty="0" smtClean="0">
                <a:latin typeface="Times New Roman" panose="02020603050405020304" pitchFamily="18" charset="0"/>
                <a:cs typeface="Times New Roman" panose="02020603050405020304" pitchFamily="18" charset="0"/>
              </a:rPr>
              <a:t>C.  </a:t>
            </a:r>
            <a:r>
              <a:rPr lang="en-US" sz="1600" b="1" u="sng" dirty="0" smtClean="0">
                <a:latin typeface="Times New Roman" panose="02020603050405020304" pitchFamily="18" charset="0"/>
                <a:cs typeface="Times New Roman" panose="02020603050405020304" pitchFamily="18" charset="0"/>
              </a:rPr>
              <a:t>Wage </a:t>
            </a:r>
            <a:r>
              <a:rPr lang="en-US" sz="1600" b="1" u="sng" dirty="0">
                <a:latin typeface="Times New Roman" panose="02020603050405020304" pitchFamily="18" charset="0"/>
                <a:cs typeface="Times New Roman" panose="02020603050405020304" pitchFamily="18" charset="0"/>
              </a:rPr>
              <a:t>Statements (a/k/a “Pay Stubs”)</a:t>
            </a:r>
          </a:p>
          <a:p>
            <a:pPr algn="just"/>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By virtue of the WTPA, the employee wage statement/pay stub requirements have expanded beyond gross wages, deductions, and net wages.  Such statements must now include the following: (i) the employee’s name; (ii) the employer’s name, address and phone number; (iii) the dates of work covered by that payment of wages; (iv) the rate or rates of pay and basis thereof (e.g., hourly, salary, commission); (v) the gross wages; (vi) deductions; and (vii) allowances, if any, claimed as part of the minimum wage; and (viii) net wages.  For non-exempt employees, the statement shall also include both the hourly rate and overtime rate; the number of regular hours worked, and the number of overtime hours worked.  Employees paid a “piece rate” must receive additional information.  The WTPA also requires employers, upon request by employees, to explain in writing how the employee's wages were computed.  The NYSDOL has issued a model pay stub on its website.</a:t>
            </a:r>
          </a:p>
          <a:p>
            <a:pPr algn="just"/>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WTPA significantly penalizes the employer for noncompliance. Specifically, an employee who fails to receive the required wage statement may file litigation and recover damages of $250 for each work day that the violations occurred, up to a maximum of $5,000.00, plus costs and reasonable attorney's fees.  An employer may defend itself if it can show it paid the employee all wages due. </a:t>
            </a:r>
          </a:p>
          <a:p>
            <a:pPr algn="just"/>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3379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PART </a:t>
            </a:r>
            <a:r>
              <a:rPr lang="en-US" sz="2000" b="1" dirty="0" smtClean="0">
                <a:latin typeface="Times New Roman" panose="02020603050405020304" pitchFamily="18" charset="0"/>
                <a:cs typeface="Times New Roman" panose="02020603050405020304" pitchFamily="18" charset="0"/>
              </a:rPr>
              <a:t>III – THE NEW YORK STATE WAGE THEFT PREVENTION ACT</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209800"/>
            <a:ext cx="6324600" cy="4985980"/>
          </a:xfrm>
          <a:prstGeom prst="rect">
            <a:avLst/>
          </a:prstGeom>
        </p:spPr>
        <p:txBody>
          <a:bodyPr wrap="square">
            <a:spAutoFit/>
          </a:bodyPr>
          <a:lstStyle/>
          <a:p>
            <a:r>
              <a:rPr lang="en-US" sz="1600" b="1" dirty="0" smtClean="0">
                <a:latin typeface="Times New Roman" panose="02020603050405020304" pitchFamily="18" charset="0"/>
                <a:cs typeface="Times New Roman" panose="02020603050405020304" pitchFamily="18" charset="0"/>
              </a:rPr>
              <a:t>D</a:t>
            </a:r>
            <a:r>
              <a:rPr lang="en-US" sz="1600" b="1" u="sng" dirty="0" smtClean="0">
                <a:latin typeface="Times New Roman" panose="02020603050405020304" pitchFamily="18" charset="0"/>
                <a:cs typeface="Times New Roman" panose="02020603050405020304" pitchFamily="18" charset="0"/>
              </a:rPr>
              <a:t>.NYDOL </a:t>
            </a:r>
            <a:r>
              <a:rPr lang="en-US" sz="1600" b="1" u="sng" dirty="0">
                <a:latin typeface="Times New Roman" panose="02020603050405020304" pitchFamily="18" charset="0"/>
                <a:cs typeface="Times New Roman" panose="02020603050405020304" pitchFamily="18" charset="0"/>
              </a:rPr>
              <a:t>Investigation Procedures Become More Intrusive</a:t>
            </a:r>
          </a:p>
          <a:p>
            <a:r>
              <a:rPr lang="en-US" sz="1600" b="1" dirty="0">
                <a:latin typeface="Times New Roman" panose="02020603050405020304" pitchFamily="18" charset="0"/>
                <a:cs typeface="Times New Roman" panose="02020603050405020304" pitchFamily="18" charset="0"/>
              </a:rPr>
              <a:t>	</a:t>
            </a:r>
            <a:endParaRPr lang="en-US" sz="1600" b="1" dirty="0" smtClean="0">
              <a:latin typeface="Times New Roman" panose="02020603050405020304" pitchFamily="18" charset="0"/>
              <a:cs typeface="Times New Roman" panose="02020603050405020304" pitchFamily="18" charset="0"/>
            </a:endParaRPr>
          </a:p>
          <a:p>
            <a:pPr algn="just"/>
            <a:r>
              <a:rPr lang="en-US" sz="1600" b="1"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NYDOL </a:t>
            </a:r>
            <a:r>
              <a:rPr lang="en-US" sz="1500" dirty="0">
                <a:latin typeface="Times New Roman" panose="02020603050405020304" pitchFamily="18" charset="0"/>
                <a:cs typeface="Times New Roman" panose="02020603050405020304" pitchFamily="18" charset="0"/>
              </a:rPr>
              <a:t>investigators were already permitted access to the employer’s payroll records.  Under the WTPA, employers who are audited must furnish these investigators with a private location at the place of employment to interview employees - during working hours - about their wages and hours worked. </a:t>
            </a:r>
            <a:endParaRPr lang="en-US" sz="1500" dirty="0" smtClean="0">
              <a:latin typeface="Times New Roman" panose="02020603050405020304" pitchFamily="18" charset="0"/>
              <a:cs typeface="Times New Roman" panose="02020603050405020304" pitchFamily="18" charset="0"/>
            </a:endParaRPr>
          </a:p>
          <a:p>
            <a:endParaRPr lang="en-US" sz="1500" dirty="0" smtClean="0">
              <a:latin typeface="Times New Roman" panose="02020603050405020304" pitchFamily="18" charset="0"/>
              <a:cs typeface="Times New Roman" panose="02020603050405020304" pitchFamily="18" charset="0"/>
            </a:endParaRPr>
          </a:p>
          <a:p>
            <a:r>
              <a:rPr lang="en-US" sz="1500" b="1" u="sng" dirty="0" smtClean="0">
                <a:latin typeface="Times New Roman" panose="02020603050405020304" pitchFamily="18" charset="0"/>
                <a:cs typeface="Times New Roman" panose="02020603050405020304" pitchFamily="18" charset="0"/>
              </a:rPr>
              <a:t>E. Retaliation </a:t>
            </a:r>
            <a:r>
              <a:rPr lang="en-US" sz="1500" b="1" u="sng" dirty="0">
                <a:latin typeface="Times New Roman" panose="02020603050405020304" pitchFamily="18" charset="0"/>
                <a:cs typeface="Times New Roman" panose="02020603050405020304" pitchFamily="18" charset="0"/>
              </a:rPr>
              <a:t>Provisions Are Expanded</a:t>
            </a:r>
          </a:p>
          <a:p>
            <a:r>
              <a:rPr lang="en-US" sz="1500" dirty="0">
                <a:latin typeface="Times New Roman" panose="02020603050405020304" pitchFamily="18" charset="0"/>
                <a:cs typeface="Times New Roman" panose="02020603050405020304" pitchFamily="18" charset="0"/>
              </a:rPr>
              <a:t>	</a:t>
            </a:r>
            <a:endParaRPr lang="en-US" sz="1500" dirty="0" smtClean="0">
              <a:latin typeface="Times New Roman" panose="02020603050405020304" pitchFamily="18" charset="0"/>
              <a:cs typeface="Times New Roman" panose="02020603050405020304" pitchFamily="18" charset="0"/>
            </a:endParaRPr>
          </a:p>
          <a:p>
            <a:pPr algn="just"/>
            <a:r>
              <a:rPr lang="en-US" sz="1500" dirty="0" smtClean="0">
                <a:latin typeface="Times New Roman" panose="02020603050405020304" pitchFamily="18" charset="0"/>
                <a:cs typeface="Times New Roman" panose="02020603050405020304" pitchFamily="18" charset="0"/>
              </a:rPr>
              <a:t>	The </a:t>
            </a:r>
            <a:r>
              <a:rPr lang="en-US" sz="1500" dirty="0">
                <a:latin typeface="Times New Roman" panose="02020603050405020304" pitchFamily="18" charset="0"/>
                <a:cs typeface="Times New Roman" panose="02020603050405020304" pitchFamily="18" charset="0"/>
              </a:rPr>
              <a:t>WTPA expands the anti-retaliation provisions in the NYS Law by increasing both the level of employee protection and remedies for violations.   Under this statute, no employer shall discharge, threaten, penalize, or in any other manner discriminate or retaliate against any employee because: (i) the employee “reasonably and in good faith believes” the employer has violated the Labor Law and complains to the employer, or the NYDOL, or the New York Attorney General, or “any other person”; or (ii) because such employer believes the employee has made such a complaint; or (iii) because such employee has – or will - file litigation under the Labor Law; or (iv) because such employee provided information to the NYDOL or the Attorney General, or (v) because such employee has – or will - testify in a NYS Law investigation or proceeding; </a:t>
            </a:r>
          </a:p>
        </p:txBody>
      </p:sp>
    </p:spTree>
    <p:extLst>
      <p:ext uri="{BB962C8B-B14F-4D97-AF65-F5344CB8AC3E}">
        <p14:creationId xmlns:p14="http://schemas.microsoft.com/office/powerpoint/2010/main" val="2313265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PART </a:t>
            </a:r>
            <a:r>
              <a:rPr lang="en-US" sz="2000" b="1" dirty="0" smtClean="0">
                <a:latin typeface="Times New Roman" panose="02020603050405020304" pitchFamily="18" charset="0"/>
                <a:cs typeface="Times New Roman" panose="02020603050405020304" pitchFamily="18" charset="0"/>
              </a:rPr>
              <a:t>III – THE NEW YORK STATE WAGE THEFT PREVENTION ACT</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209800"/>
            <a:ext cx="6324600" cy="3093154"/>
          </a:xfrm>
          <a:prstGeom prst="rect">
            <a:avLst/>
          </a:prstGeom>
        </p:spPr>
        <p:txBody>
          <a:bodyPr wrap="square">
            <a:spAutoFit/>
          </a:bodyPr>
          <a:lstStyle/>
          <a:p>
            <a:r>
              <a:rPr lang="en-US" sz="1500" b="1" u="sng" dirty="0" smtClean="0">
                <a:latin typeface="Times New Roman" panose="02020603050405020304" pitchFamily="18" charset="0"/>
                <a:cs typeface="Times New Roman" panose="02020603050405020304" pitchFamily="18" charset="0"/>
              </a:rPr>
              <a:t>E. Retaliation </a:t>
            </a:r>
            <a:r>
              <a:rPr lang="en-US" sz="1500" b="1" u="sng" dirty="0">
                <a:latin typeface="Times New Roman" panose="02020603050405020304" pitchFamily="18" charset="0"/>
                <a:cs typeface="Times New Roman" panose="02020603050405020304" pitchFamily="18" charset="0"/>
              </a:rPr>
              <a:t>Provisions Are </a:t>
            </a:r>
            <a:r>
              <a:rPr lang="en-US" sz="1500" b="1" u="sng" dirty="0" smtClean="0">
                <a:latin typeface="Times New Roman" panose="02020603050405020304" pitchFamily="18" charset="0"/>
                <a:cs typeface="Times New Roman" panose="02020603050405020304" pitchFamily="18" charset="0"/>
              </a:rPr>
              <a:t>Expanded (cont’d)</a:t>
            </a:r>
            <a:endParaRPr lang="en-US" sz="1500" b="1" u="sng"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	</a:t>
            </a:r>
            <a:endParaRPr lang="en-US" sz="1500" dirty="0" smtClean="0">
              <a:latin typeface="Times New Roman" panose="02020603050405020304" pitchFamily="18" charset="0"/>
              <a:cs typeface="Times New Roman" panose="02020603050405020304" pitchFamily="18" charset="0"/>
            </a:endParaRPr>
          </a:p>
          <a:p>
            <a:pPr algn="just"/>
            <a:r>
              <a:rPr lang="en-US" sz="1500" dirty="0" smtClean="0">
                <a:latin typeface="Times New Roman" panose="02020603050405020304" pitchFamily="18" charset="0"/>
                <a:cs typeface="Times New Roman" panose="02020603050405020304" pitchFamily="18" charset="0"/>
              </a:rPr>
              <a:t>or </a:t>
            </a:r>
            <a:r>
              <a:rPr lang="en-US" sz="1500" dirty="0">
                <a:latin typeface="Times New Roman" panose="02020603050405020304" pitchFamily="18" charset="0"/>
                <a:cs typeface="Times New Roman" panose="02020603050405020304" pitchFamily="18" charset="0"/>
              </a:rPr>
              <a:t>(vi) because such employee exercised rights protected under the NYS Law; or (vii) because the employer received an adverse determination from the NYDOL involving the employee.  If any of the above occurs, the employee may be entitled to reinstatement, back pay and front pay in lieu of reinstatement.  The employee may also recover up to ten thousand dollars in liquidated damages and injunctive relief.  The NYDOL may also issue a civil penalty against the employer between $1,000 and $20,000</a:t>
            </a:r>
            <a:r>
              <a:rPr lang="en-US" sz="1500" dirty="0" smtClean="0">
                <a:latin typeface="Times New Roman" panose="02020603050405020304" pitchFamily="18" charset="0"/>
                <a:cs typeface="Times New Roman" panose="02020603050405020304" pitchFamily="18" charset="0"/>
              </a:rPr>
              <a:t>. </a:t>
            </a:r>
          </a:p>
          <a:p>
            <a:endParaRPr lang="en-US" sz="1500" dirty="0">
              <a:latin typeface="Times New Roman" panose="02020603050405020304" pitchFamily="18" charset="0"/>
              <a:cs typeface="Times New Roman" panose="02020603050405020304" pitchFamily="18" charset="0"/>
            </a:endParaRPr>
          </a:p>
          <a:p>
            <a:pPr algn="just"/>
            <a:r>
              <a:rPr lang="en-US" sz="1500" dirty="0" smtClean="0">
                <a:latin typeface="Times New Roman" panose="02020603050405020304" pitchFamily="18" charset="0"/>
                <a:cs typeface="Times New Roman" panose="02020603050405020304" pitchFamily="18" charset="0"/>
              </a:rPr>
              <a:t>	The </a:t>
            </a:r>
            <a:r>
              <a:rPr lang="en-US" sz="1500" dirty="0">
                <a:latin typeface="Times New Roman" panose="02020603050405020304" pitchFamily="18" charset="0"/>
                <a:cs typeface="Times New Roman" panose="02020603050405020304" pitchFamily="18" charset="0"/>
              </a:rPr>
              <a:t>agents and officers of corporations, partnerships, and limited liability companies found to have violated the above anti-retaliation provisions shall be guilty of a Class B misdemeanor. </a:t>
            </a:r>
          </a:p>
        </p:txBody>
      </p:sp>
    </p:spTree>
    <p:extLst>
      <p:ext uri="{BB962C8B-B14F-4D97-AF65-F5344CB8AC3E}">
        <p14:creationId xmlns:p14="http://schemas.microsoft.com/office/powerpoint/2010/main" val="424441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PART </a:t>
            </a:r>
            <a:r>
              <a:rPr lang="en-US" sz="2000" b="1" dirty="0" smtClean="0">
                <a:latin typeface="Times New Roman" panose="02020603050405020304" pitchFamily="18" charset="0"/>
                <a:cs typeface="Times New Roman" panose="02020603050405020304" pitchFamily="18" charset="0"/>
              </a:rPr>
              <a:t>III – THE NEW YORK STATE WAGE THEFT PREVENTION ACT</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209800"/>
            <a:ext cx="6324600" cy="5970865"/>
          </a:xfrm>
          <a:prstGeom prst="rect">
            <a:avLst/>
          </a:prstGeom>
        </p:spPr>
        <p:txBody>
          <a:bodyPr wrap="square">
            <a:spAutoFit/>
          </a:bodyPr>
          <a:lstStyle/>
          <a:p>
            <a:r>
              <a:rPr lang="en-US" sz="1500" b="1" dirty="0" smtClean="0">
                <a:latin typeface="Times New Roman" panose="02020603050405020304" pitchFamily="18" charset="0"/>
                <a:cs typeface="Times New Roman" panose="02020603050405020304" pitchFamily="18" charset="0"/>
              </a:rPr>
              <a:t>F.  </a:t>
            </a:r>
            <a:r>
              <a:rPr lang="en-US" sz="1500" b="1" u="sng" dirty="0" smtClean="0">
                <a:latin typeface="Times New Roman" panose="02020603050405020304" pitchFamily="18" charset="0"/>
                <a:cs typeface="Times New Roman" panose="02020603050405020304" pitchFamily="18" charset="0"/>
              </a:rPr>
              <a:t>Other </a:t>
            </a:r>
            <a:r>
              <a:rPr lang="en-US" sz="1500" b="1" u="sng" dirty="0">
                <a:latin typeface="Times New Roman" panose="02020603050405020304" pitchFamily="18" charset="0"/>
                <a:cs typeface="Times New Roman" panose="02020603050405020304" pitchFamily="18" charset="0"/>
              </a:rPr>
              <a:t>Penalties For Noncompliance</a:t>
            </a:r>
          </a:p>
          <a:p>
            <a:endParaRPr lang="en-US" sz="1500" b="1" u="sng"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In </a:t>
            </a:r>
            <a:r>
              <a:rPr lang="en-US" sz="1600" dirty="0">
                <a:latin typeface="Times New Roman" panose="02020603050405020304" pitchFamily="18" charset="0"/>
                <a:cs typeface="Times New Roman" panose="02020603050405020304" pitchFamily="18" charset="0"/>
              </a:rPr>
              <a:t>addition to the WTPA’s annual notice, wage statement and retaliation penalties mentioned above, the WTPA provides many other new and/or enhanced penalties.  Specifically: (a) employees may recover prejudgment interest on any unpaid wages in addition to costs and attorneys fees;  (b) liquidated damages for successful wage claims were increased to 100% of unpaid wages (up from 25%) unless the employer can demonstrate a good faith basis for its belief that its actions complied with the law; (c) in the absence of such good faith belief, liquidated damages are now mandatory (i.e., the WTPA explicitly amends the liquidated damages clause to remove any discretion (i.e., “may” award such damages was converted to “shall” award); (d) if the employer fails to abide by NYDOL administrative orders or pay judgments within ninety (90) days of such orders or judgments a penalty equal to 15% of the amount of the total order/judgment due and owing will be added against the employer; and (e) increased criminal penalties for employers who fail to pay employees minimum wage or overtime compensation.  For first offenders, employers shall be guilty of a class B misdemeanor and receive a fine ranging from $500 to $20,000 or imprisonment for up to one year.  For subsequent offenses occurring within six (6) years of the prior offense, such employers shall be guilty of a felony and face additional fines and imprisonment.  The WTPA further expands the definition of covered employers to include partnerships and limited liability corporations. </a:t>
            </a:r>
          </a:p>
        </p:txBody>
      </p:sp>
    </p:spTree>
    <p:extLst>
      <p:ext uri="{BB962C8B-B14F-4D97-AF65-F5344CB8AC3E}">
        <p14:creationId xmlns:p14="http://schemas.microsoft.com/office/powerpoint/2010/main" val="2144926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89341506"/>
              </p:ext>
            </p:extLst>
          </p:nvPr>
        </p:nvGraphicFramePr>
        <p:xfrm>
          <a:off x="431959" y="2514599"/>
          <a:ext cx="5989320" cy="3124200"/>
        </p:xfrm>
        <a:graphic>
          <a:graphicData uri="http://schemas.openxmlformats.org/drawingml/2006/table">
            <a:tbl>
              <a:tblPr firstRow="1" firstCol="1" bandRow="1"/>
              <a:tblGrid>
                <a:gridCol w="1015365"/>
                <a:gridCol w="1456690"/>
                <a:gridCol w="1345565"/>
                <a:gridCol w="1081405"/>
                <a:gridCol w="1090295"/>
              </a:tblGrid>
              <a:tr h="1231296">
                <a:tc>
                  <a:txBody>
                    <a:bodyPr/>
                    <a:lstStyle/>
                    <a:p>
                      <a:pPr marL="0" marR="0" algn="ctr">
                        <a:spcBef>
                          <a:spcPts val="0"/>
                        </a:spcBef>
                        <a:spcAft>
                          <a:spcPts val="0"/>
                        </a:spcAft>
                      </a:pPr>
                      <a:r>
                        <a:rPr lang="en-US" sz="1200" b="1" dirty="0">
                          <a:effectLst/>
                          <a:latin typeface="Times New Roman"/>
                          <a:ea typeface="Times New Roman"/>
                        </a:rPr>
                        <a:t>Date</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200" b="1" dirty="0">
                          <a:effectLst/>
                          <a:latin typeface="Times New Roman"/>
                          <a:ea typeface="Times New Roman"/>
                        </a:rPr>
                        <a:t>New York City “Large” Business (11 employees </a:t>
                      </a:r>
                      <a:endParaRPr lang="en-US" sz="1000" dirty="0">
                        <a:effectLst/>
                        <a:latin typeface="Times New Roman"/>
                        <a:ea typeface="Times New Roman"/>
                      </a:endParaRPr>
                    </a:p>
                    <a:p>
                      <a:pPr marL="0" marR="0" algn="ctr">
                        <a:spcBef>
                          <a:spcPts val="0"/>
                        </a:spcBef>
                        <a:spcAft>
                          <a:spcPts val="0"/>
                        </a:spcAft>
                      </a:pPr>
                      <a:r>
                        <a:rPr lang="en-US" sz="1200" b="1" dirty="0">
                          <a:effectLst/>
                          <a:latin typeface="Times New Roman"/>
                          <a:ea typeface="Times New Roman"/>
                        </a:rPr>
                        <a:t>or more)</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200" b="1" dirty="0">
                          <a:effectLst/>
                          <a:latin typeface="Times New Roman"/>
                          <a:ea typeface="Times New Roman"/>
                        </a:rPr>
                        <a:t>New York City “Small” Business (10 employees </a:t>
                      </a:r>
                      <a:endParaRPr lang="en-US" sz="1000" dirty="0">
                        <a:effectLst/>
                        <a:latin typeface="Times New Roman"/>
                        <a:ea typeface="Times New Roman"/>
                      </a:endParaRPr>
                    </a:p>
                    <a:p>
                      <a:pPr marL="0" marR="0" algn="ctr">
                        <a:spcBef>
                          <a:spcPts val="0"/>
                        </a:spcBef>
                        <a:spcAft>
                          <a:spcPts val="0"/>
                        </a:spcAft>
                      </a:pPr>
                      <a:r>
                        <a:rPr lang="en-US" sz="1200" b="1" dirty="0">
                          <a:effectLst/>
                          <a:latin typeface="Times New Roman"/>
                          <a:ea typeface="Times New Roman"/>
                        </a:rPr>
                        <a:t>or less)</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200" b="1" dirty="0">
                          <a:effectLst/>
                          <a:latin typeface="Times New Roman"/>
                          <a:ea typeface="Times New Roman"/>
                        </a:rPr>
                        <a:t>Nassau, Suffolk and Westchester Counties</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spcBef>
                          <a:spcPts val="0"/>
                        </a:spcBef>
                        <a:spcAft>
                          <a:spcPts val="0"/>
                        </a:spcAft>
                      </a:pPr>
                      <a:r>
                        <a:rPr lang="en-US" sz="1200" b="1" dirty="0">
                          <a:effectLst/>
                          <a:latin typeface="Times New Roman"/>
                          <a:ea typeface="Times New Roman"/>
                        </a:rPr>
                        <a:t>Rest of State</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r>
              <a:tr h="307824">
                <a:tc>
                  <a:txBody>
                    <a:bodyPr/>
                    <a:lstStyle/>
                    <a:p>
                      <a:pPr marL="0" marR="0" algn="ctr">
                        <a:spcBef>
                          <a:spcPts val="0"/>
                        </a:spcBef>
                        <a:spcAft>
                          <a:spcPts val="0"/>
                        </a:spcAft>
                      </a:pPr>
                      <a:r>
                        <a:rPr lang="en-US" sz="1200" dirty="0">
                          <a:effectLst/>
                          <a:latin typeface="Times New Roman"/>
                          <a:ea typeface="Times New Roman"/>
                        </a:rPr>
                        <a:t>12/31/2016</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$11.00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$10.50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$10.00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  $9.70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824">
                <a:tc>
                  <a:txBody>
                    <a:bodyPr/>
                    <a:lstStyle/>
                    <a:p>
                      <a:pPr marL="0" marR="0" algn="ctr">
                        <a:spcBef>
                          <a:spcPts val="0"/>
                        </a:spcBef>
                        <a:spcAft>
                          <a:spcPts val="0"/>
                        </a:spcAft>
                      </a:pPr>
                      <a:r>
                        <a:rPr lang="en-US" sz="1200" dirty="0">
                          <a:effectLst/>
                          <a:latin typeface="Times New Roman"/>
                          <a:ea typeface="Times New Roman"/>
                        </a:rPr>
                        <a:t>12/31/2017</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$13.00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$12.00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$11.00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$10.40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824">
                <a:tc>
                  <a:txBody>
                    <a:bodyPr/>
                    <a:lstStyle/>
                    <a:p>
                      <a:pPr marL="0" marR="0" algn="ctr">
                        <a:spcBef>
                          <a:spcPts val="0"/>
                        </a:spcBef>
                        <a:spcAft>
                          <a:spcPts val="0"/>
                        </a:spcAft>
                      </a:pPr>
                      <a:r>
                        <a:rPr lang="en-US" sz="1200" dirty="0">
                          <a:effectLst/>
                          <a:latin typeface="Times New Roman"/>
                          <a:ea typeface="Times New Roman"/>
                        </a:rPr>
                        <a:t>12/31/2018</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$15.00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$13.50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$12.00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$11.10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824">
                <a:tc>
                  <a:txBody>
                    <a:bodyPr/>
                    <a:lstStyle/>
                    <a:p>
                      <a:pPr marL="0" marR="0" algn="ctr">
                        <a:spcBef>
                          <a:spcPts val="0"/>
                        </a:spcBef>
                        <a:spcAft>
                          <a:spcPts val="0"/>
                        </a:spcAft>
                      </a:pPr>
                      <a:r>
                        <a:rPr lang="en-US" sz="1200" dirty="0">
                          <a:effectLst/>
                          <a:latin typeface="Times New Roman"/>
                          <a:ea typeface="Times New Roman"/>
                        </a:rPr>
                        <a:t>12/31/2019</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TBD</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$15.00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$13.00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$11.80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824">
                <a:tc>
                  <a:txBody>
                    <a:bodyPr/>
                    <a:lstStyle/>
                    <a:p>
                      <a:pPr marL="0" marR="0" algn="ctr">
                        <a:spcBef>
                          <a:spcPts val="0"/>
                        </a:spcBef>
                        <a:spcAft>
                          <a:spcPts val="0"/>
                        </a:spcAft>
                      </a:pPr>
                      <a:r>
                        <a:rPr lang="en-US" sz="1200" dirty="0">
                          <a:effectLst/>
                          <a:latin typeface="Times New Roman"/>
                          <a:ea typeface="Times New Roman"/>
                        </a:rPr>
                        <a:t>12/31/2020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TBD</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TBD</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$14.00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$12.50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784">
                <a:tc>
                  <a:txBody>
                    <a:bodyPr/>
                    <a:lstStyle/>
                    <a:p>
                      <a:pPr marL="0" marR="0" algn="ctr">
                        <a:spcBef>
                          <a:spcPts val="0"/>
                        </a:spcBef>
                        <a:spcAft>
                          <a:spcPts val="0"/>
                        </a:spcAft>
                      </a:pPr>
                      <a:r>
                        <a:rPr lang="en-US" sz="1200" dirty="0">
                          <a:effectLst/>
                          <a:latin typeface="Times New Roman"/>
                          <a:ea typeface="Times New Roman"/>
                        </a:rPr>
                        <a:t>12/31/2021</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TBD</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TBD</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$15.00</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TBD</a:t>
                      </a:r>
                      <a:endParaRPr lang="en-US"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196340" y="685800"/>
            <a:ext cx="472440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REVISED INCREASES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187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PART </a:t>
            </a:r>
            <a:r>
              <a:rPr lang="en-US" sz="2000" b="1" dirty="0" smtClean="0">
                <a:latin typeface="Times New Roman" panose="02020603050405020304" pitchFamily="18" charset="0"/>
                <a:cs typeface="Times New Roman" panose="02020603050405020304" pitchFamily="18" charset="0"/>
              </a:rPr>
              <a:t>III – THE NEW YORK STATE WAGE THEFT PREVENTION ACT</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209800"/>
            <a:ext cx="6324600" cy="3323987"/>
          </a:xfrm>
          <a:prstGeom prst="rect">
            <a:avLst/>
          </a:prstGeom>
        </p:spPr>
        <p:txBody>
          <a:bodyPr wrap="square">
            <a:spAutoFit/>
          </a:bodyPr>
          <a:lstStyle/>
          <a:p>
            <a:pPr algn="just"/>
            <a:r>
              <a:rPr lang="en-US" sz="1500" b="1" dirty="0" smtClean="0">
                <a:latin typeface="Times New Roman" panose="02020603050405020304" pitchFamily="18" charset="0"/>
                <a:cs typeface="Times New Roman" panose="02020603050405020304" pitchFamily="18" charset="0"/>
              </a:rPr>
              <a:t>G. </a:t>
            </a:r>
            <a:r>
              <a:rPr lang="en-US" sz="1500" b="1" u="sng" dirty="0" smtClean="0">
                <a:latin typeface="Times New Roman" panose="02020603050405020304" pitchFamily="18" charset="0"/>
                <a:cs typeface="Times New Roman" panose="02020603050405020304" pitchFamily="18" charset="0"/>
              </a:rPr>
              <a:t>Posting</a:t>
            </a:r>
            <a:endParaRPr lang="en-US" sz="1500" b="1" u="sng" dirty="0">
              <a:latin typeface="Times New Roman" panose="02020603050405020304" pitchFamily="18" charset="0"/>
              <a:cs typeface="Times New Roman" panose="02020603050405020304" pitchFamily="18" charset="0"/>
            </a:endParaRPr>
          </a:p>
          <a:p>
            <a:pPr algn="just"/>
            <a:r>
              <a:rPr lang="en-US" sz="1500" b="1" dirty="0">
                <a:latin typeface="Times New Roman" panose="02020603050405020304" pitchFamily="18" charset="0"/>
                <a:cs typeface="Times New Roman" panose="02020603050405020304" pitchFamily="18" charset="0"/>
              </a:rPr>
              <a:t>	</a:t>
            </a:r>
            <a:endParaRPr lang="en-US" sz="1500" b="1" dirty="0" smtClean="0">
              <a:latin typeface="Times New Roman" panose="02020603050405020304" pitchFamily="18" charset="0"/>
              <a:cs typeface="Times New Roman" panose="02020603050405020304" pitchFamily="18" charset="0"/>
            </a:endParaRPr>
          </a:p>
          <a:p>
            <a:pPr algn="just"/>
            <a:endParaRPr lang="en-US" sz="1500" b="1" dirty="0">
              <a:latin typeface="Times New Roman" panose="02020603050405020304" pitchFamily="18" charset="0"/>
              <a:cs typeface="Times New Roman" panose="02020603050405020304" pitchFamily="18" charset="0"/>
            </a:endParaRPr>
          </a:p>
          <a:p>
            <a:pPr algn="just"/>
            <a:r>
              <a:rPr lang="en-US" sz="1500" b="1" dirty="0" smtClean="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Violations </a:t>
            </a:r>
            <a:r>
              <a:rPr lang="en-US" sz="1500" dirty="0">
                <a:latin typeface="Times New Roman" panose="02020603050405020304" pitchFamily="18" charset="0"/>
                <a:cs typeface="Times New Roman" panose="02020603050405020304" pitchFamily="18" charset="0"/>
              </a:rPr>
              <a:t>of various labor and employment laws sometimes require the offending employer to “post” a notice at its facility informing its workforce of its non-compliance.  Such posting requirements did not previously exist under the NYS Law.  The WTPA now authorizes the NYDOL to mandate such posting for employers found to have violated certain provisions of the NYS Law.  Such notices of the violation(s) must be posted for up to one (1) year in areas visible to employees.  If the NYDOL determines the employer committed a "willful failure to pay all wages", the NYDOL may direct it to post such notices of noncompliance in areas visible to the public for as long as ninety (90) days.   Anyone who takes down such notices or alter, deface, or interfere with the notice shall be guilty of a misdemeanor.</a:t>
            </a:r>
          </a:p>
        </p:txBody>
      </p:sp>
    </p:spTree>
    <p:extLst>
      <p:ext uri="{BB962C8B-B14F-4D97-AF65-F5344CB8AC3E}">
        <p14:creationId xmlns:p14="http://schemas.microsoft.com/office/powerpoint/2010/main" val="22304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707886"/>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PART IV – THE EMPLOYEE VS. INDEPENDENT CONTRACTOR ISSUE</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209800"/>
            <a:ext cx="6324600" cy="4708981"/>
          </a:xfrm>
          <a:prstGeom prst="rect">
            <a:avLst/>
          </a:prstGeom>
        </p:spPr>
        <p:txBody>
          <a:bodyPr wrap="square">
            <a:spAutoFit/>
          </a:bodyPr>
          <a:lstStyle/>
          <a:p>
            <a:r>
              <a:rPr lang="en-US" sz="1500" b="1" dirty="0" smtClean="0">
                <a:latin typeface="Times New Roman" panose="02020603050405020304" pitchFamily="18" charset="0"/>
                <a:cs typeface="Times New Roman" panose="02020603050405020304" pitchFamily="18" charset="0"/>
              </a:rPr>
              <a:t>A. </a:t>
            </a:r>
            <a:r>
              <a:rPr lang="en-US" sz="1500" b="1" u="sng" dirty="0" smtClean="0">
                <a:latin typeface="Times New Roman" panose="02020603050405020304" pitchFamily="18" charset="0"/>
                <a:cs typeface="Times New Roman" panose="02020603050405020304" pitchFamily="18" charset="0"/>
              </a:rPr>
              <a:t>Introduction </a:t>
            </a:r>
            <a:endParaRPr lang="en-US" sz="1500" b="1" u="sng" dirty="0">
              <a:latin typeface="Times New Roman" panose="02020603050405020304" pitchFamily="18" charset="0"/>
              <a:cs typeface="Times New Roman" panose="02020603050405020304" pitchFamily="18" charset="0"/>
            </a:endParaRPr>
          </a:p>
          <a:p>
            <a:pPr algn="just"/>
            <a:r>
              <a:rPr lang="en-US" sz="1500" b="1" dirty="0">
                <a:latin typeface="Times New Roman" panose="02020603050405020304" pitchFamily="18" charset="0"/>
                <a:cs typeface="Times New Roman" panose="02020603050405020304" pitchFamily="18" charset="0"/>
              </a:rPr>
              <a:t>	</a:t>
            </a:r>
            <a:endParaRPr lang="en-US" sz="1500" b="1" dirty="0" smtClean="0">
              <a:latin typeface="Times New Roman" panose="02020603050405020304" pitchFamily="18" charset="0"/>
              <a:cs typeface="Times New Roman" panose="02020603050405020304" pitchFamily="18" charset="0"/>
            </a:endParaRPr>
          </a:p>
          <a:p>
            <a:pPr algn="just"/>
            <a:r>
              <a:rPr lang="en-US" sz="1500" b="1"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Whether </a:t>
            </a:r>
            <a:r>
              <a:rPr lang="en-US" sz="1500" dirty="0">
                <a:latin typeface="Times New Roman" panose="02020603050405020304" pitchFamily="18" charset="0"/>
                <a:cs typeface="Times New Roman" panose="02020603050405020304" pitchFamily="18" charset="0"/>
              </a:rPr>
              <a:t>someone is an “employee” or an “independent contractor” is dependent upon the particular law applicable to the parties’ situation. Regrettably, satisfying one test is insufficient.   Someone may be deemed an independent contractor under one law and found to be an employee under another.  For example, the test used for federal tax purposes may vary a great deal from the test used in a New York State Workers’ Compensation audit. It is therefore important to closely examine the particular law applicable to any given set of facts. And, as facts often change, designations may also need to be reexamined and revised when necessary.  An individual who is correctly classified as an independent contractor today may actually be deemed an employee if, for example, one factor changes demonstrating more control and supervision over that person’s services.   In the end, factors that dictate when, where and how the individual should perform services will be critical in determining if an independent contractor relationship exits. </a:t>
            </a:r>
            <a:endParaRPr lang="en-US" sz="1500" dirty="0" smtClean="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a:p>
            <a:pPr algn="just"/>
            <a:r>
              <a:rPr lang="en-US" sz="1500" dirty="0" smtClean="0">
                <a:latin typeface="Times New Roman" panose="02020603050405020304" pitchFamily="18" charset="0"/>
                <a:cs typeface="Times New Roman" panose="02020603050405020304" pitchFamily="18" charset="0"/>
              </a:rPr>
              <a:t>	In </a:t>
            </a:r>
            <a:r>
              <a:rPr lang="en-US" sz="1500" dirty="0">
                <a:latin typeface="Times New Roman" panose="02020603050405020304" pitchFamily="18" charset="0"/>
                <a:cs typeface="Times New Roman" panose="02020603050405020304" pitchFamily="18" charset="0"/>
              </a:rPr>
              <a:t>the end, employee vs. independent contractor designations must be based upon the particular facts in conjunction with all applicable federal and New York State laws.</a:t>
            </a:r>
          </a:p>
        </p:txBody>
      </p:sp>
    </p:spTree>
    <p:extLst>
      <p:ext uri="{BB962C8B-B14F-4D97-AF65-F5344CB8AC3E}">
        <p14:creationId xmlns:p14="http://schemas.microsoft.com/office/powerpoint/2010/main" val="33349459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707886"/>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PART IV – THE EMPLOYEE VS. INDEPENDENT CONTRACTOR ISSUE</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209800"/>
            <a:ext cx="6324600" cy="6324808"/>
          </a:xfrm>
          <a:prstGeom prst="rect">
            <a:avLst/>
          </a:prstGeom>
        </p:spPr>
        <p:txBody>
          <a:bodyPr wrap="square">
            <a:spAutoFit/>
          </a:bodyPr>
          <a:lstStyle/>
          <a:p>
            <a:r>
              <a:rPr lang="en-US" sz="1500" b="1" dirty="0" smtClean="0">
                <a:latin typeface="Times New Roman" panose="02020603050405020304" pitchFamily="18" charset="0"/>
                <a:cs typeface="Times New Roman" panose="02020603050405020304" pitchFamily="18" charset="0"/>
              </a:rPr>
              <a:t>B.  </a:t>
            </a:r>
            <a:r>
              <a:rPr lang="en-US" sz="1500" b="1" u="sng" dirty="0" smtClean="0">
                <a:latin typeface="Times New Roman" panose="02020603050405020304" pitchFamily="18" charset="0"/>
                <a:cs typeface="Times New Roman" panose="02020603050405020304" pitchFamily="18" charset="0"/>
              </a:rPr>
              <a:t>Federal </a:t>
            </a:r>
            <a:r>
              <a:rPr lang="en-US" sz="1500" b="1" u="sng" dirty="0">
                <a:latin typeface="Times New Roman" panose="02020603050405020304" pitchFamily="18" charset="0"/>
                <a:cs typeface="Times New Roman" panose="02020603050405020304" pitchFamily="18" charset="0"/>
              </a:rPr>
              <a:t>and New York State Wage and Hour</a:t>
            </a:r>
          </a:p>
          <a:p>
            <a:pPr algn="just"/>
            <a:r>
              <a:rPr lang="en-US" sz="1500" b="1" dirty="0">
                <a:latin typeface="Times New Roman" panose="02020603050405020304" pitchFamily="18" charset="0"/>
                <a:cs typeface="Times New Roman" panose="02020603050405020304" pitchFamily="18" charset="0"/>
              </a:rPr>
              <a:t>	</a:t>
            </a:r>
            <a:endParaRPr lang="en-US" sz="1500" b="1" dirty="0" smtClean="0">
              <a:latin typeface="Times New Roman" panose="02020603050405020304" pitchFamily="18" charset="0"/>
              <a:cs typeface="Times New Roman" panose="02020603050405020304" pitchFamily="18" charset="0"/>
            </a:endParaRPr>
          </a:p>
          <a:p>
            <a:pPr algn="just"/>
            <a:r>
              <a:rPr lang="en-US" sz="1500" b="1"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Determining </a:t>
            </a:r>
            <a:r>
              <a:rPr lang="en-US" sz="1500" dirty="0">
                <a:latin typeface="Times New Roman" panose="02020603050405020304" pitchFamily="18" charset="0"/>
                <a:cs typeface="Times New Roman" panose="02020603050405020304" pitchFamily="18" charset="0"/>
              </a:rPr>
              <a:t>whether an individual is an employee or independent contractor is critical under the federal and New York State wage and hour laws.  Misclassified independent contractors who are actually non-exempt employees may result in an extensive damages (e.g., overtime, liquidated damages, attorneys fees).  </a:t>
            </a:r>
            <a:endParaRPr lang="en-US" sz="1500" dirty="0" smtClean="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a:p>
            <a:pPr algn="just"/>
            <a:r>
              <a:rPr lang="en-US" sz="1500" dirty="0">
                <a:latin typeface="Times New Roman" panose="02020603050405020304" pitchFamily="18" charset="0"/>
                <a:cs typeface="Times New Roman" panose="02020603050405020304" pitchFamily="18" charset="0"/>
              </a:rPr>
              <a:t>	In contrast to a person who is engaged in a business of his or her own, (i.e., an independent contractor) an employee is a person who, as a matter of economic reality, follows the usual path of an employee and is dependent on the business which he or she serves. The existence of an employer-employee relationship for purposes of the FLSA is determined by the "economic reality" of the relationship. The common law standards relating to master and servant are not applicable</a:t>
            </a:r>
            <a:r>
              <a:rPr lang="en-US" sz="1500" dirty="0" smtClean="0">
                <a:latin typeface="Times New Roman" panose="02020603050405020304" pitchFamily="18" charset="0"/>
                <a:cs typeface="Times New Roman" panose="02020603050405020304" pitchFamily="18" charset="0"/>
              </a:rPr>
              <a:t>.</a:t>
            </a:r>
          </a:p>
          <a:p>
            <a:pPr algn="just"/>
            <a:endParaRPr lang="en-US" sz="1500" dirty="0">
              <a:latin typeface="Times New Roman" panose="02020603050405020304" pitchFamily="18" charset="0"/>
              <a:cs typeface="Times New Roman" panose="02020603050405020304" pitchFamily="18" charset="0"/>
            </a:endParaRPr>
          </a:p>
          <a:p>
            <a:pPr algn="just"/>
            <a:r>
              <a:rPr lang="en-US" sz="1500" dirty="0">
                <a:latin typeface="Times New Roman" panose="02020603050405020304" pitchFamily="18" charset="0"/>
                <a:cs typeface="Times New Roman" panose="02020603050405020304" pitchFamily="18" charset="0"/>
              </a:rPr>
              <a:t>According to the United States Supreme Court, United States v. Silk, 331 U.S. 704 (1947), some of the factors relevant to the "economic reality" test are</a:t>
            </a:r>
            <a:r>
              <a:rPr lang="en-US" sz="1500" dirty="0" smtClean="0">
                <a:latin typeface="Times New Roman" panose="02020603050405020304" pitchFamily="18" charset="0"/>
                <a:cs typeface="Times New Roman" panose="02020603050405020304" pitchFamily="18" charset="0"/>
              </a:rPr>
              <a:t>:</a:t>
            </a:r>
          </a:p>
          <a:p>
            <a:pPr algn="just"/>
            <a:endParaRPr lang="en-US" sz="1500" dirty="0">
              <a:latin typeface="Times New Roman" panose="02020603050405020304" pitchFamily="18" charset="0"/>
              <a:cs typeface="Times New Roman" panose="02020603050405020304" pitchFamily="18" charset="0"/>
            </a:endParaRPr>
          </a:p>
          <a:p>
            <a:pPr algn="just"/>
            <a:r>
              <a:rPr lang="en-US" sz="1500" dirty="0" smtClean="0">
                <a:latin typeface="Times New Roman" panose="02020603050405020304" pitchFamily="18" charset="0"/>
                <a:cs typeface="Times New Roman" panose="02020603050405020304" pitchFamily="18" charset="0"/>
              </a:rPr>
              <a:t>• The </a:t>
            </a:r>
            <a:r>
              <a:rPr lang="en-US" sz="1500" dirty="0">
                <a:latin typeface="Times New Roman" panose="02020603050405020304" pitchFamily="18" charset="0"/>
                <a:cs typeface="Times New Roman" panose="02020603050405020304" pitchFamily="18" charset="0"/>
              </a:rPr>
              <a:t>degree of control exercised by the alleged employer;</a:t>
            </a:r>
          </a:p>
          <a:p>
            <a:pPr algn="just"/>
            <a:r>
              <a:rPr lang="en-US" sz="1500" dirty="0" smtClean="0">
                <a:latin typeface="Times New Roman" panose="02020603050405020304" pitchFamily="18" charset="0"/>
                <a:cs typeface="Times New Roman" panose="02020603050405020304" pitchFamily="18" charset="0"/>
              </a:rPr>
              <a:t>• The </a:t>
            </a:r>
            <a:r>
              <a:rPr lang="en-US" sz="1500" dirty="0">
                <a:latin typeface="Times New Roman" panose="02020603050405020304" pitchFamily="18" charset="0"/>
                <a:cs typeface="Times New Roman" panose="02020603050405020304" pitchFamily="18" charset="0"/>
              </a:rPr>
              <a:t>relative investments of the parties;</a:t>
            </a:r>
          </a:p>
          <a:p>
            <a:pPr algn="just"/>
            <a:r>
              <a:rPr lang="en-US" sz="1500" dirty="0" smtClean="0">
                <a:latin typeface="Times New Roman" panose="02020603050405020304" pitchFamily="18" charset="0"/>
                <a:cs typeface="Times New Roman" panose="02020603050405020304" pitchFamily="18" charset="0"/>
              </a:rPr>
              <a:t>• The </a:t>
            </a:r>
            <a:r>
              <a:rPr lang="en-US" sz="1500" dirty="0">
                <a:latin typeface="Times New Roman" panose="02020603050405020304" pitchFamily="18" charset="0"/>
                <a:cs typeface="Times New Roman" panose="02020603050405020304" pitchFamily="18" charset="0"/>
              </a:rPr>
              <a:t>opportunity for profit or loss;</a:t>
            </a:r>
          </a:p>
          <a:p>
            <a:pPr algn="just"/>
            <a:r>
              <a:rPr lang="en-US" sz="1500" dirty="0" smtClean="0">
                <a:latin typeface="Times New Roman" panose="02020603050405020304" pitchFamily="18" charset="0"/>
                <a:cs typeface="Times New Roman" panose="02020603050405020304" pitchFamily="18" charset="0"/>
              </a:rPr>
              <a:t>• The </a:t>
            </a:r>
            <a:r>
              <a:rPr lang="en-US" sz="1500" dirty="0">
                <a:latin typeface="Times New Roman" panose="02020603050405020304" pitchFamily="18" charset="0"/>
                <a:cs typeface="Times New Roman" panose="02020603050405020304" pitchFamily="18" charset="0"/>
              </a:rPr>
              <a:t>skill necessary to perform the project;</a:t>
            </a:r>
          </a:p>
          <a:p>
            <a:pPr algn="just"/>
            <a:r>
              <a:rPr lang="en-US" sz="1500" dirty="0" smtClean="0">
                <a:latin typeface="Times New Roman" panose="02020603050405020304" pitchFamily="18" charset="0"/>
                <a:cs typeface="Times New Roman" panose="02020603050405020304" pitchFamily="18" charset="0"/>
              </a:rPr>
              <a:t>• The </a:t>
            </a:r>
            <a:r>
              <a:rPr lang="en-US" sz="1500" dirty="0">
                <a:latin typeface="Times New Roman" panose="02020603050405020304" pitchFamily="18" charset="0"/>
                <a:cs typeface="Times New Roman" panose="02020603050405020304" pitchFamily="18" charset="0"/>
              </a:rPr>
              <a:t>permanency of the relationship; </a:t>
            </a:r>
            <a:endParaRPr lang="en-US" sz="1500" dirty="0" smtClean="0">
              <a:latin typeface="Times New Roman" panose="02020603050405020304" pitchFamily="18" charset="0"/>
              <a:cs typeface="Times New Roman" panose="02020603050405020304" pitchFamily="18" charset="0"/>
            </a:endParaRPr>
          </a:p>
          <a:p>
            <a:pPr algn="just"/>
            <a:r>
              <a:rPr lang="en-US" sz="1500" dirty="0" smtClean="0">
                <a:latin typeface="Times New Roman" panose="02020603050405020304" pitchFamily="18" charset="0"/>
                <a:cs typeface="Times New Roman" panose="02020603050405020304" pitchFamily="18" charset="0"/>
              </a:rPr>
              <a:t>• Whether </a:t>
            </a:r>
            <a:r>
              <a:rPr lang="en-US" sz="1500" dirty="0">
                <a:latin typeface="Times New Roman" panose="02020603050405020304" pitchFamily="18" charset="0"/>
                <a:cs typeface="Times New Roman" panose="02020603050405020304" pitchFamily="18" charset="0"/>
              </a:rPr>
              <a:t>the service performed is an integral part of the alleged employer's </a:t>
            </a:r>
            <a:r>
              <a:rPr lang="en-US" sz="1500" dirty="0" smtClean="0">
                <a:latin typeface="Times New Roman" panose="02020603050405020304" pitchFamily="18" charset="0"/>
                <a:cs typeface="Times New Roman" panose="02020603050405020304" pitchFamily="18" charset="0"/>
              </a:rPr>
              <a:t>    business</a:t>
            </a:r>
            <a:r>
              <a:rPr lang="en-US" sz="1500" dirty="0">
                <a:latin typeface="Times New Roman" panose="02020603050405020304" pitchFamily="18" charset="0"/>
                <a:cs typeface="Times New Roman" panose="02020603050405020304" pitchFamily="18" charset="0"/>
              </a:rPr>
              <a:t>.</a:t>
            </a:r>
          </a:p>
          <a:p>
            <a:pPr algn="just"/>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23237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707886"/>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PART IV – THE EMPLOYEE VS. INDEPENDENT CONTRACTOR ISSUE</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377619"/>
            <a:ext cx="6324600" cy="4708981"/>
          </a:xfrm>
          <a:prstGeom prst="rect">
            <a:avLst/>
          </a:prstGeom>
        </p:spPr>
        <p:txBody>
          <a:bodyPr wrap="square">
            <a:spAutoFit/>
          </a:bodyPr>
          <a:lstStyle/>
          <a:p>
            <a:r>
              <a:rPr lang="en-US" sz="1500" b="1" dirty="0" smtClean="0">
                <a:latin typeface="Times New Roman" panose="02020603050405020304" pitchFamily="18" charset="0"/>
                <a:cs typeface="Times New Roman" panose="02020603050405020304" pitchFamily="18" charset="0"/>
              </a:rPr>
              <a:t>B.  </a:t>
            </a:r>
            <a:r>
              <a:rPr lang="en-US" sz="1500" b="1" u="sng" dirty="0" smtClean="0">
                <a:latin typeface="Times New Roman" panose="02020603050405020304" pitchFamily="18" charset="0"/>
                <a:cs typeface="Times New Roman" panose="02020603050405020304" pitchFamily="18" charset="0"/>
              </a:rPr>
              <a:t>Federal </a:t>
            </a:r>
            <a:r>
              <a:rPr lang="en-US" sz="1500" b="1" u="sng" dirty="0">
                <a:latin typeface="Times New Roman" panose="02020603050405020304" pitchFamily="18" charset="0"/>
                <a:cs typeface="Times New Roman" panose="02020603050405020304" pitchFamily="18" charset="0"/>
              </a:rPr>
              <a:t>and New York State Wage and </a:t>
            </a:r>
            <a:r>
              <a:rPr lang="en-US" sz="1500" b="1" u="sng" dirty="0" smtClean="0">
                <a:latin typeface="Times New Roman" panose="02020603050405020304" pitchFamily="18" charset="0"/>
                <a:cs typeface="Times New Roman" panose="02020603050405020304" pitchFamily="18" charset="0"/>
              </a:rPr>
              <a:t>Hour (cont’d)</a:t>
            </a:r>
            <a:endParaRPr lang="en-US" sz="1500" b="1" u="sng" dirty="0">
              <a:latin typeface="Times New Roman" panose="02020603050405020304" pitchFamily="18" charset="0"/>
              <a:cs typeface="Times New Roman" panose="02020603050405020304" pitchFamily="18" charset="0"/>
            </a:endParaRPr>
          </a:p>
          <a:p>
            <a:r>
              <a:rPr lang="en-US" sz="1500" b="1" dirty="0">
                <a:latin typeface="Times New Roman" panose="02020603050405020304" pitchFamily="18" charset="0"/>
                <a:cs typeface="Times New Roman" panose="02020603050405020304" pitchFamily="18" charset="0"/>
              </a:rPr>
              <a:t>	</a:t>
            </a:r>
            <a:endParaRPr lang="en-US" sz="1500" b="1" dirty="0" smtClean="0">
              <a:latin typeface="Times New Roman" panose="02020603050405020304" pitchFamily="18" charset="0"/>
              <a:cs typeface="Times New Roman" panose="02020603050405020304" pitchFamily="18" charset="0"/>
            </a:endParaRPr>
          </a:p>
          <a:p>
            <a:pPr algn="just"/>
            <a:r>
              <a:rPr lang="en-US" sz="1500" i="1" dirty="0" smtClean="0">
                <a:latin typeface="Times New Roman" panose="02020603050405020304" pitchFamily="18" charset="0"/>
                <a:cs typeface="Times New Roman" panose="02020603050405020304" pitchFamily="18" charset="0"/>
              </a:rPr>
              <a:t>Accord</a:t>
            </a:r>
            <a:r>
              <a:rPr lang="en-US" sz="1500" dirty="0">
                <a:latin typeface="Times New Roman" panose="02020603050405020304" pitchFamily="18" charset="0"/>
                <a:cs typeface="Times New Roman" panose="02020603050405020304" pitchFamily="18" charset="0"/>
              </a:rPr>
              <a:t>, </a:t>
            </a:r>
            <a:r>
              <a:rPr lang="en-US" sz="1500" u="sng" dirty="0">
                <a:latin typeface="Times New Roman" panose="02020603050405020304" pitchFamily="18" charset="0"/>
                <a:cs typeface="Times New Roman" panose="02020603050405020304" pitchFamily="18" charset="0"/>
              </a:rPr>
              <a:t>Brock v. Superior Care, Inc.</a:t>
            </a:r>
            <a:r>
              <a:rPr lang="en-US" sz="1500" dirty="0">
                <a:latin typeface="Times New Roman" panose="02020603050405020304" pitchFamily="18" charset="0"/>
                <a:cs typeface="Times New Roman" panose="02020603050405020304" pitchFamily="18" charset="0"/>
              </a:rPr>
              <a:t>, 840 F.2d 1054, 1058-59 (2d Cir. 1988).   Independent contractors are not employees and are not entitled to coverage (e.g., overtime).  No single factor controls.  The goal of the analysis is to determine the underlying economic reality of the situation and whether the individual is economically dependent on the supposed employer. </a:t>
            </a:r>
          </a:p>
          <a:p>
            <a:pPr algn="just"/>
            <a:r>
              <a:rPr lang="en-US" sz="1500" dirty="0">
                <a:latin typeface="Times New Roman" panose="02020603050405020304" pitchFamily="18" charset="0"/>
                <a:cs typeface="Times New Roman" panose="02020603050405020304" pitchFamily="18" charset="0"/>
              </a:rPr>
              <a:t>	</a:t>
            </a:r>
            <a:endParaRPr lang="en-US" sz="1500" dirty="0" smtClean="0">
              <a:latin typeface="Times New Roman" panose="02020603050405020304" pitchFamily="18" charset="0"/>
              <a:cs typeface="Times New Roman" panose="02020603050405020304" pitchFamily="18" charset="0"/>
            </a:endParaRPr>
          </a:p>
          <a:p>
            <a:pPr algn="just"/>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The </a:t>
            </a:r>
            <a:r>
              <a:rPr lang="en-US" sz="1500" dirty="0">
                <a:latin typeface="Times New Roman" panose="02020603050405020304" pitchFamily="18" charset="0"/>
                <a:cs typeface="Times New Roman" panose="02020603050405020304" pitchFamily="18" charset="0"/>
              </a:rPr>
              <a:t>New York State Labor Law does not define the term "independent contractor". Therefore, there are no statutory means by which one may differentiate independent contractors from employees. However, it is well settled under New York case law that the "determination of whether an employer-employee relationship exists rests upon evidence that the employer exercises either control over the results produced or over the means used to achieve the results." Bhanti v. Brookhaven Memorial Hospital Medical Center, Inc., 260 A.D.2d 334, 335 (2d Dept.  1999).  In a relatively recent case, Browning v. Ceva Freight, LLC, 885 F. Supp. 2d 590, 599-600 (E.D.N.Y. 2012), the United States District Court, Eastern District of New York discussed the five factor inquiry for New York State Labor Laws as follows: </a:t>
            </a:r>
          </a:p>
          <a:p>
            <a:pPr algn="just"/>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9208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707886"/>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PART IV – THE EMPLOYEE VS. INDEPENDENT CONTRACTOR ISSUE</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209800"/>
            <a:ext cx="6324600" cy="5170646"/>
          </a:xfrm>
          <a:prstGeom prst="rect">
            <a:avLst/>
          </a:prstGeom>
        </p:spPr>
        <p:txBody>
          <a:bodyPr wrap="square">
            <a:spAutoFit/>
          </a:bodyPr>
          <a:lstStyle/>
          <a:p>
            <a:r>
              <a:rPr lang="en-US" sz="1500" b="1" dirty="0" smtClean="0">
                <a:latin typeface="Times New Roman" panose="02020603050405020304" pitchFamily="18" charset="0"/>
                <a:cs typeface="Times New Roman" panose="02020603050405020304" pitchFamily="18" charset="0"/>
              </a:rPr>
              <a:t>B.  </a:t>
            </a:r>
            <a:r>
              <a:rPr lang="en-US" sz="1500" b="1" u="sng" dirty="0" smtClean="0">
                <a:latin typeface="Times New Roman" panose="02020603050405020304" pitchFamily="18" charset="0"/>
                <a:cs typeface="Times New Roman" panose="02020603050405020304" pitchFamily="18" charset="0"/>
              </a:rPr>
              <a:t>Federal </a:t>
            </a:r>
            <a:r>
              <a:rPr lang="en-US" sz="1500" b="1" u="sng" dirty="0">
                <a:latin typeface="Times New Roman" panose="02020603050405020304" pitchFamily="18" charset="0"/>
                <a:cs typeface="Times New Roman" panose="02020603050405020304" pitchFamily="18" charset="0"/>
              </a:rPr>
              <a:t>and New York State Wage and </a:t>
            </a:r>
            <a:r>
              <a:rPr lang="en-US" sz="1500" b="1" u="sng" dirty="0" smtClean="0">
                <a:latin typeface="Times New Roman" panose="02020603050405020304" pitchFamily="18" charset="0"/>
                <a:cs typeface="Times New Roman" panose="02020603050405020304" pitchFamily="18" charset="0"/>
              </a:rPr>
              <a:t>Hour (cont’d)</a:t>
            </a:r>
            <a:endParaRPr lang="en-US" sz="1500" b="1" u="sng" dirty="0">
              <a:latin typeface="Times New Roman" panose="02020603050405020304" pitchFamily="18" charset="0"/>
              <a:cs typeface="Times New Roman" panose="02020603050405020304" pitchFamily="18" charset="0"/>
            </a:endParaRPr>
          </a:p>
          <a:p>
            <a:r>
              <a:rPr lang="en-US" sz="1500" b="1" dirty="0">
                <a:latin typeface="Times New Roman" panose="02020603050405020304" pitchFamily="18" charset="0"/>
                <a:cs typeface="Times New Roman" panose="02020603050405020304" pitchFamily="18" charset="0"/>
              </a:rPr>
              <a:t>	</a:t>
            </a:r>
            <a:endParaRPr lang="en-US" sz="1500" b="1" dirty="0" smtClean="0">
              <a:latin typeface="Times New Roman" panose="02020603050405020304" pitchFamily="18" charset="0"/>
              <a:cs typeface="Times New Roman" panose="02020603050405020304" pitchFamily="18" charset="0"/>
            </a:endParaRPr>
          </a:p>
          <a:p>
            <a:pPr algn="just"/>
            <a:r>
              <a:rPr lang="en-US" sz="1500" b="1"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As </a:t>
            </a:r>
            <a:r>
              <a:rPr lang="en-US" sz="1500" dirty="0">
                <a:latin typeface="Times New Roman" panose="02020603050405020304" pitchFamily="18" charset="0"/>
                <a:cs typeface="Times New Roman" panose="02020603050405020304" pitchFamily="18" charset="0"/>
              </a:rPr>
              <a:t>set forth above, the relevant analysis under the NYLL entails an assessment as to whether the Plaintiffs: (1) worked at their own convenience; (2) were free to engage in other employment; (3) received fringe benefits; (4) were on the employer's payroll; and (5) were on a fixed schedule. The Court will address each of these factors in turn. </a:t>
            </a:r>
          </a:p>
          <a:p>
            <a:pPr algn="just"/>
            <a:endParaRPr lang="en-US" sz="1500" dirty="0">
              <a:latin typeface="Times New Roman" panose="02020603050405020304" pitchFamily="18" charset="0"/>
              <a:cs typeface="Times New Roman" panose="02020603050405020304" pitchFamily="18" charset="0"/>
            </a:endParaRPr>
          </a:p>
          <a:p>
            <a:pPr algn="just"/>
            <a:r>
              <a:rPr lang="en-US" sz="1500" dirty="0">
                <a:latin typeface="Times New Roman" panose="02020603050405020304" pitchFamily="18" charset="0"/>
                <a:cs typeface="Times New Roman" panose="02020603050405020304" pitchFamily="18" charset="0"/>
              </a:rPr>
              <a:t>Like other statutes regarding this issue, merely designating the individual as an independent contractor or drafting a contract that provides the alleged employee is an independent contractor is not determinative in establishing that the employee is an independent contractor since such a determination requires an examination of the actual course of conduct between the two parties. </a:t>
            </a:r>
            <a:endParaRPr lang="en-US" sz="1500" dirty="0" smtClean="0">
              <a:latin typeface="Times New Roman" panose="02020603050405020304" pitchFamily="18" charset="0"/>
              <a:cs typeface="Times New Roman" panose="02020603050405020304" pitchFamily="18" charset="0"/>
            </a:endParaRPr>
          </a:p>
          <a:p>
            <a:pPr algn="just"/>
            <a:r>
              <a:rPr lang="en-US" sz="1500" dirty="0" smtClean="0">
                <a:latin typeface="Times New Roman" panose="02020603050405020304" pitchFamily="18" charset="0"/>
                <a:cs typeface="Times New Roman" panose="02020603050405020304" pitchFamily="18" charset="0"/>
              </a:rPr>
              <a:t>	</a:t>
            </a:r>
          </a:p>
          <a:p>
            <a:pPr algn="just"/>
            <a:r>
              <a:rPr lang="en-US" sz="1500" dirty="0" smtClean="0">
                <a:latin typeface="Times New Roman" panose="02020603050405020304" pitchFamily="18" charset="0"/>
                <a:cs typeface="Times New Roman" panose="02020603050405020304" pitchFamily="18" charset="0"/>
              </a:rPr>
              <a:t>See </a:t>
            </a:r>
            <a:r>
              <a:rPr lang="en-US" sz="1500" dirty="0">
                <a:latin typeface="Times New Roman" panose="02020603050405020304" pitchFamily="18" charset="0"/>
                <a:cs typeface="Times New Roman" panose="02020603050405020304" pitchFamily="18" charset="0"/>
              </a:rPr>
              <a:t>Matter of Webley,133  A.D.2d 827 (3d Dept. 1987).  </a:t>
            </a:r>
          </a:p>
          <a:p>
            <a:pPr algn="just"/>
            <a:r>
              <a:rPr lang="en-US" sz="1500" dirty="0" smtClean="0">
                <a:latin typeface="Times New Roman" panose="02020603050405020304" pitchFamily="18" charset="0"/>
                <a:cs typeface="Times New Roman" panose="02020603050405020304" pitchFamily="18" charset="0"/>
              </a:rPr>
              <a:t>	</a:t>
            </a:r>
          </a:p>
          <a:p>
            <a:pPr algn="just"/>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Notably</a:t>
            </a:r>
            <a:r>
              <a:rPr lang="en-US" sz="1500" dirty="0">
                <a:latin typeface="Times New Roman" panose="02020603050405020304" pitchFamily="18" charset="0"/>
                <a:cs typeface="Times New Roman" panose="02020603050405020304" pitchFamily="18" charset="0"/>
              </a:rPr>
              <a:t>, under the WTPA Act, each New York State employee must receive a pay/pay day notice upon hire.  Failure to do so exposes the employer to a penalty for each employee violation per week.  Thus, an employer who misclassifies an employee as an independent contractor - and thus, believes no pay/pay day notice need be issue for that for that person - faces a penalty for each violation. </a:t>
            </a:r>
            <a:endParaRPr lang="en-US" sz="15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079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400110"/>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PART V – THE TRAP</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209800"/>
            <a:ext cx="6324600" cy="6324808"/>
          </a:xfrm>
          <a:prstGeom prst="rect">
            <a:avLst/>
          </a:prstGeom>
        </p:spPr>
        <p:txBody>
          <a:bodyPr wrap="square">
            <a:spAutoFit/>
          </a:bodyPr>
          <a:lstStyle/>
          <a:p>
            <a:pPr algn="just"/>
            <a:r>
              <a:rPr lang="en-US" sz="1500" dirty="0" smtClean="0">
                <a:latin typeface="Times New Roman" panose="02020603050405020304" pitchFamily="18" charset="0"/>
                <a:cs typeface="Times New Roman" panose="02020603050405020304" pitchFamily="18" charset="0"/>
              </a:rPr>
              <a:t>A. Private </a:t>
            </a:r>
            <a:r>
              <a:rPr lang="en-US" sz="1500" dirty="0">
                <a:latin typeface="Times New Roman" panose="02020603050405020304" pitchFamily="18" charset="0"/>
                <a:cs typeface="Times New Roman" panose="02020603050405020304" pitchFamily="18" charset="0"/>
              </a:rPr>
              <a:t>litigation is growing geometrically as attorneys realize the potential for </a:t>
            </a:r>
            <a:r>
              <a:rPr lang="en-US" sz="1500" dirty="0" smtClean="0">
                <a:latin typeface="Times New Roman" panose="02020603050405020304" pitchFamily="18" charset="0"/>
                <a:cs typeface="Times New Roman" panose="02020603050405020304" pitchFamily="18" charset="0"/>
              </a:rPr>
              <a:t>recovery of </a:t>
            </a:r>
            <a:r>
              <a:rPr lang="en-US" sz="1500" dirty="0">
                <a:latin typeface="Times New Roman" panose="02020603050405020304" pitchFamily="18" charset="0"/>
                <a:cs typeface="Times New Roman" panose="02020603050405020304" pitchFamily="18" charset="0"/>
              </a:rPr>
              <a:t>liquidated damages and attorney fees.</a:t>
            </a:r>
          </a:p>
          <a:p>
            <a:pPr algn="just"/>
            <a:endParaRPr lang="en-US" sz="1500" dirty="0" smtClean="0">
              <a:latin typeface="Times New Roman" panose="02020603050405020304" pitchFamily="18" charset="0"/>
              <a:cs typeface="Times New Roman" panose="02020603050405020304" pitchFamily="18" charset="0"/>
            </a:endParaRPr>
          </a:p>
          <a:p>
            <a:pPr algn="just"/>
            <a:r>
              <a:rPr lang="en-US" sz="1500" dirty="0" smtClean="0">
                <a:latin typeface="Times New Roman" panose="02020603050405020304" pitchFamily="18" charset="0"/>
                <a:cs typeface="Times New Roman" panose="02020603050405020304" pitchFamily="18" charset="0"/>
              </a:rPr>
              <a:t>B. Although </a:t>
            </a:r>
            <a:r>
              <a:rPr lang="en-US" sz="1500" dirty="0">
                <a:latin typeface="Times New Roman" panose="02020603050405020304" pitchFamily="18" charset="0"/>
                <a:cs typeface="Times New Roman" panose="02020603050405020304" pitchFamily="18" charset="0"/>
              </a:rPr>
              <a:t>neither the FLSA nor NYS laws are facially complicated they are subject </a:t>
            </a:r>
            <a:r>
              <a:rPr lang="en-US" sz="1500" dirty="0" smtClean="0">
                <a:latin typeface="Times New Roman" panose="02020603050405020304" pitchFamily="18" charset="0"/>
                <a:cs typeface="Times New Roman" panose="02020603050405020304" pitchFamily="18" charset="0"/>
              </a:rPr>
              <a:t>to countless </a:t>
            </a:r>
            <a:r>
              <a:rPr lang="en-US" sz="1500" dirty="0">
                <a:latin typeface="Times New Roman" panose="02020603050405020304" pitchFamily="18" charset="0"/>
                <a:cs typeface="Times New Roman" panose="02020603050405020304" pitchFamily="18" charset="0"/>
              </a:rPr>
              <a:t>misinterpretations occasioned by a lack of knowledge or the occasional </a:t>
            </a:r>
            <a:r>
              <a:rPr lang="en-US" sz="1500" dirty="0" smtClean="0">
                <a:latin typeface="Times New Roman" panose="02020603050405020304" pitchFamily="18" charset="0"/>
                <a:cs typeface="Times New Roman" panose="02020603050405020304" pitchFamily="18" charset="0"/>
              </a:rPr>
              <a:t>counter  intuitiveness </a:t>
            </a:r>
            <a:r>
              <a:rPr lang="en-US" sz="1500" dirty="0">
                <a:latin typeface="Times New Roman" panose="02020603050405020304" pitchFamily="18" charset="0"/>
                <a:cs typeface="Times New Roman" panose="02020603050405020304" pitchFamily="18" charset="0"/>
              </a:rPr>
              <a:t>of business owners and managers.  By way of example, the New York Department of Labor has issued an internal chart regarding the calculation of spread of hours “Minimum Wage rates Spread Coverage Rate (SCR)”.  The chart (and minimum hourly rate needed to avoid paying the spread under the Miscellaneous Occupations Wage Order is grounded upon the number of days of spread worked per week.  The more days worked when the spread occurs requires a higher minimum wage rate.  Yet, the spread of hours NYSDOL regulations makes no mention of computing spread of hours on a weekly basis.  In other words, even with the NYSDOL, confusion exists as to the enforcement of its own statutes and regulations.  </a:t>
            </a:r>
            <a:endParaRPr lang="en-US" sz="1500" dirty="0" smtClean="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a:p>
            <a:pPr algn="just"/>
            <a:r>
              <a:rPr lang="en-US" sz="1500" dirty="0">
                <a:latin typeface="Times New Roman" panose="02020603050405020304" pitchFamily="18" charset="0"/>
                <a:cs typeface="Times New Roman" panose="02020603050405020304" pitchFamily="18" charset="0"/>
              </a:rPr>
              <a:t>C</a:t>
            </a:r>
            <a:r>
              <a:rPr lang="en-US" sz="1500" dirty="0" smtClean="0">
                <a:latin typeface="Times New Roman" panose="02020603050405020304" pitchFamily="18" charset="0"/>
                <a:cs typeface="Times New Roman" panose="02020603050405020304" pitchFamily="18" charset="0"/>
              </a:rPr>
              <a:t>. Statistics </a:t>
            </a:r>
            <a:r>
              <a:rPr lang="en-US" sz="1500" dirty="0">
                <a:latin typeface="Times New Roman" panose="02020603050405020304" pitchFamily="18" charset="0"/>
                <a:cs typeface="Times New Roman" panose="02020603050405020304" pitchFamily="18" charset="0"/>
              </a:rPr>
              <a:t>for the past 5 years demonstrate the growth of private wage/hour actions </a:t>
            </a:r>
            <a:r>
              <a:rPr lang="en-US" sz="1500" dirty="0" smtClean="0">
                <a:latin typeface="Times New Roman" panose="02020603050405020304" pitchFamily="18" charset="0"/>
                <a:cs typeface="Times New Roman" panose="02020603050405020304" pitchFamily="18" charset="0"/>
              </a:rPr>
              <a:t>in Federal </a:t>
            </a:r>
            <a:r>
              <a:rPr lang="en-US" sz="1500" dirty="0">
                <a:latin typeface="Times New Roman" panose="02020603050405020304" pitchFamily="18" charset="0"/>
                <a:cs typeface="Times New Roman" panose="02020603050405020304" pitchFamily="18" charset="0"/>
              </a:rPr>
              <a:t>Court where a prevailing plaintiff can merge the most favorable aspects of both </a:t>
            </a:r>
            <a:r>
              <a:rPr lang="en-US" sz="1500" dirty="0" smtClean="0">
                <a:latin typeface="Times New Roman" panose="02020603050405020304" pitchFamily="18" charset="0"/>
                <a:cs typeface="Times New Roman" panose="02020603050405020304" pitchFamily="18" charset="0"/>
              </a:rPr>
              <a:t>the FLSA </a:t>
            </a:r>
            <a:r>
              <a:rPr lang="en-US" sz="1500" dirty="0">
                <a:latin typeface="Times New Roman" panose="02020603050405020304" pitchFamily="18" charset="0"/>
                <a:cs typeface="Times New Roman" panose="02020603050405020304" pitchFamily="18" charset="0"/>
              </a:rPr>
              <a:t>and State law</a:t>
            </a:r>
            <a:r>
              <a:rPr lang="en-US" sz="1500" dirty="0" smtClean="0">
                <a:latin typeface="Times New Roman" panose="02020603050405020304" pitchFamily="18" charset="0"/>
                <a:cs typeface="Times New Roman" panose="02020603050405020304" pitchFamily="18" charset="0"/>
              </a:rPr>
              <a:t>.</a:t>
            </a:r>
          </a:p>
          <a:p>
            <a:pPr algn="just"/>
            <a:endParaRPr lang="en-US" sz="1500" dirty="0">
              <a:latin typeface="Times New Roman" panose="02020603050405020304" pitchFamily="18" charset="0"/>
              <a:cs typeface="Times New Roman" panose="02020603050405020304" pitchFamily="18" charset="0"/>
            </a:endParaRPr>
          </a:p>
          <a:p>
            <a:pPr algn="just"/>
            <a:r>
              <a:rPr lang="en-US" sz="1500" dirty="0" smtClean="0">
                <a:latin typeface="Times New Roman" panose="02020603050405020304" pitchFamily="18" charset="0"/>
                <a:cs typeface="Times New Roman" panose="02020603050405020304" pitchFamily="18" charset="0"/>
              </a:rPr>
              <a:t>D. Generally</a:t>
            </a:r>
            <a:r>
              <a:rPr lang="en-US" sz="1500" dirty="0">
                <a:latin typeface="Times New Roman" panose="02020603050405020304" pitchFamily="18" charset="0"/>
                <a:cs typeface="Times New Roman" panose="02020603050405020304" pitchFamily="18" charset="0"/>
              </a:rPr>
              <a:t>, the release of FLSA and/or NYS Law claims is ineffective absent supervision by the USDOL or NYSDOL or the courts.   </a:t>
            </a:r>
            <a:endParaRPr lang="en-US" sz="1500" dirty="0" smtClean="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a:p>
            <a:pPr algn="just"/>
            <a:r>
              <a:rPr lang="en-US" sz="1500" dirty="0" smtClean="0">
                <a:latin typeface="Times New Roman" panose="02020603050405020304" pitchFamily="18" charset="0"/>
                <a:cs typeface="Times New Roman" panose="02020603050405020304" pitchFamily="18" charset="0"/>
              </a:rPr>
              <a:t>E. No </a:t>
            </a:r>
            <a:r>
              <a:rPr lang="en-US" sz="1500" dirty="0">
                <a:latin typeface="Times New Roman" panose="02020603050405020304" pitchFamily="18" charset="0"/>
                <a:cs typeface="Times New Roman" panose="02020603050405020304" pitchFamily="18" charset="0"/>
              </a:rPr>
              <a:t>confidentiality for FLSA settlements exists in federal court.  </a:t>
            </a:r>
          </a:p>
          <a:p>
            <a:pPr algn="just"/>
            <a:endParaRPr lang="en-US" sz="1500" dirty="0">
              <a:latin typeface="Times New Roman" panose="02020603050405020304" pitchFamily="18" charset="0"/>
              <a:cs typeface="Times New Roman" panose="02020603050405020304" pitchFamily="18" charset="0"/>
            </a:endParaRPr>
          </a:p>
          <a:p>
            <a:pPr algn="just"/>
            <a:endParaRPr lang="en-US" sz="1500" dirty="0">
              <a:latin typeface="Times New Roman" panose="02020603050405020304" pitchFamily="18" charset="0"/>
              <a:cs typeface="Times New Roman" panose="02020603050405020304" pitchFamily="18" charset="0"/>
            </a:endParaRPr>
          </a:p>
          <a:p>
            <a:endParaRPr lang="en-US" sz="15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4394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400110"/>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PART VI –  OTHER MATTERS OF CONCERN</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209800"/>
            <a:ext cx="6324600" cy="4001095"/>
          </a:xfrm>
          <a:prstGeom prst="rect">
            <a:avLst/>
          </a:prstGeom>
        </p:spPr>
        <p:txBody>
          <a:bodyPr wrap="square">
            <a:spAutoFit/>
          </a:bodyPr>
          <a:lstStyle/>
          <a:p>
            <a:r>
              <a:rPr lang="en-US" sz="1500" b="1" dirty="0" smtClean="0">
                <a:latin typeface="Times New Roman" panose="02020603050405020304" pitchFamily="18" charset="0"/>
                <a:cs typeface="Times New Roman" panose="02020603050405020304" pitchFamily="18" charset="0"/>
              </a:rPr>
              <a:t> A. </a:t>
            </a:r>
            <a:r>
              <a:rPr lang="en-US" sz="1500" b="1" u="sng" dirty="0" smtClean="0">
                <a:latin typeface="Times New Roman" panose="02020603050405020304" pitchFamily="18" charset="0"/>
                <a:cs typeface="Times New Roman" panose="02020603050405020304" pitchFamily="18" charset="0"/>
              </a:rPr>
              <a:t>Other </a:t>
            </a:r>
            <a:r>
              <a:rPr lang="en-US" sz="1500" b="1" u="sng" dirty="0">
                <a:latin typeface="Times New Roman" panose="02020603050405020304" pitchFamily="18" charset="0"/>
                <a:cs typeface="Times New Roman" panose="02020603050405020304" pitchFamily="18" charset="0"/>
              </a:rPr>
              <a:t>New York State Wage Hour Laws</a:t>
            </a:r>
          </a:p>
          <a:p>
            <a:endParaRPr lang="en-US" sz="15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1. A </a:t>
            </a:r>
            <a:r>
              <a:rPr lang="en-US" sz="1600" dirty="0">
                <a:latin typeface="Times New Roman" panose="02020603050405020304" pitchFamily="18" charset="0"/>
                <a:cs typeface="Times New Roman" panose="02020603050405020304" pitchFamily="18" charset="0"/>
              </a:rPr>
              <a:t>commissioned   salesperson's   understanding   whether   and   under   what </a:t>
            </a:r>
            <a:r>
              <a:rPr lang="en-US" sz="1600" dirty="0" smtClean="0">
                <a:latin typeface="Times New Roman" panose="02020603050405020304" pitchFamily="18" charset="0"/>
                <a:cs typeface="Times New Roman" panose="02020603050405020304" pitchFamily="18" charset="0"/>
              </a:rPr>
              <a:t>circumstances </a:t>
            </a:r>
            <a:r>
              <a:rPr lang="en-US" sz="1600" dirty="0">
                <a:latin typeface="Times New Roman" panose="02020603050405020304" pitchFamily="18" charset="0"/>
                <a:cs typeface="Times New Roman" panose="02020603050405020304" pitchFamily="18" charset="0"/>
              </a:rPr>
              <a:t>commissions are due them upon separation is presumptively </a:t>
            </a:r>
            <a:r>
              <a:rPr lang="en-US" sz="1600" dirty="0" smtClean="0">
                <a:latin typeface="Times New Roman" panose="02020603050405020304" pitchFamily="18" charset="0"/>
                <a:cs typeface="Times New Roman" panose="02020603050405020304" pitchFamily="18" charset="0"/>
              </a:rPr>
              <a:t>accurate </a:t>
            </a:r>
            <a:r>
              <a:rPr lang="en-US" sz="1600" dirty="0">
                <a:latin typeface="Times New Roman" panose="02020603050405020304" pitchFamily="18" charset="0"/>
                <a:cs typeface="Times New Roman" panose="02020603050405020304" pitchFamily="18" charset="0"/>
              </a:rPr>
              <a:t>absent a written agreement between the employer and salesperson </a:t>
            </a:r>
            <a:r>
              <a:rPr lang="en-US" sz="1600" dirty="0" smtClean="0">
                <a:latin typeface="Times New Roman" panose="02020603050405020304" pitchFamily="18" charset="0"/>
                <a:cs typeface="Times New Roman" panose="02020603050405020304" pitchFamily="18" charset="0"/>
              </a:rPr>
              <a:t>addressing </a:t>
            </a:r>
            <a:r>
              <a:rPr lang="en-US" sz="1600" dirty="0">
                <a:latin typeface="Times New Roman" panose="02020603050405020304" pitchFamily="18" charset="0"/>
                <a:cs typeface="Times New Roman" panose="02020603050405020304" pitchFamily="18" charset="0"/>
              </a:rPr>
              <a:t>the matter. NYS Labor Law§191(l)(c).  In other words, all </a:t>
            </a:r>
            <a:r>
              <a:rPr lang="en-US" sz="1600" dirty="0" smtClean="0">
                <a:latin typeface="Times New Roman" panose="02020603050405020304" pitchFamily="18" charset="0"/>
                <a:cs typeface="Times New Roman" panose="02020603050405020304" pitchFamily="18" charset="0"/>
              </a:rPr>
              <a:t>commissioned </a:t>
            </a:r>
            <a:r>
              <a:rPr lang="en-US" sz="1600" dirty="0">
                <a:latin typeface="Times New Roman" panose="02020603050405020304" pitchFamily="18" charset="0"/>
                <a:cs typeface="Times New Roman" panose="02020603050405020304" pitchFamily="18" charset="0"/>
              </a:rPr>
              <a:t>salespersons must execute employment agreements. </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2. An </a:t>
            </a:r>
            <a:r>
              <a:rPr lang="en-US" sz="1600" dirty="0">
                <a:latin typeface="Times New Roman" panose="02020603050405020304" pitchFamily="18" charset="0"/>
                <a:cs typeface="Times New Roman" panose="02020603050405020304" pitchFamily="18" charset="0"/>
              </a:rPr>
              <a:t>employer must notify its employees in writing, or  by  publicly  posting  the Employer’s policies, on sick leave, vacation, personal leave, holidays and work </a:t>
            </a:r>
            <a:r>
              <a:rPr lang="en-US" sz="1600" dirty="0" smtClean="0">
                <a:latin typeface="Times New Roman" panose="02020603050405020304" pitchFamily="18" charset="0"/>
                <a:cs typeface="Times New Roman" panose="02020603050405020304" pitchFamily="18" charset="0"/>
              </a:rPr>
              <a:t>hours </a:t>
            </a:r>
            <a:r>
              <a:rPr lang="en-US" sz="1600" dirty="0">
                <a:latin typeface="Times New Roman" panose="02020603050405020304" pitchFamily="18" charset="0"/>
                <a:cs typeface="Times New Roman" panose="02020603050405020304" pitchFamily="18" charset="0"/>
              </a:rPr>
              <a:t>(under NYS Law Section 195(5)).  </a:t>
            </a:r>
            <a:endParaRPr lang="en-US" sz="1600" dirty="0" smtClean="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3. An </a:t>
            </a:r>
            <a:r>
              <a:rPr lang="en-US" sz="1600" dirty="0">
                <a:latin typeface="Times New Roman" panose="02020603050405020304" pitchFamily="18" charset="0"/>
                <a:cs typeface="Times New Roman" panose="02020603050405020304" pitchFamily="18" charset="0"/>
              </a:rPr>
              <a:t>employees must be notified of her/his termination date (and the date company </a:t>
            </a:r>
            <a:r>
              <a:rPr lang="en-US" sz="1600" dirty="0" smtClean="0">
                <a:latin typeface="Times New Roman" panose="02020603050405020304" pitchFamily="18" charset="0"/>
                <a:cs typeface="Times New Roman" panose="02020603050405020304" pitchFamily="18" charset="0"/>
              </a:rPr>
              <a:t>benefits </a:t>
            </a:r>
            <a:r>
              <a:rPr lang="en-US" sz="1600" dirty="0">
                <a:latin typeface="Times New Roman" panose="02020603050405020304" pitchFamily="18" charset="0"/>
                <a:cs typeface="Times New Roman" panose="02020603050405020304" pitchFamily="18" charset="0"/>
              </a:rPr>
              <a:t>ceased by virtue of the termination) in writing within 5 working days </a:t>
            </a:r>
            <a:r>
              <a:rPr lang="en-US" sz="1600" dirty="0" smtClean="0">
                <a:latin typeface="Times New Roman" panose="02020603050405020304" pitchFamily="18" charset="0"/>
                <a:cs typeface="Times New Roman" panose="02020603050405020304" pitchFamily="18" charset="0"/>
              </a:rPr>
              <a:t>following </a:t>
            </a:r>
            <a:r>
              <a:rPr lang="en-US" sz="1600" dirty="0">
                <a:latin typeface="Times New Roman" panose="02020603050405020304" pitchFamily="18" charset="0"/>
                <a:cs typeface="Times New Roman" panose="02020603050405020304" pitchFamily="18" charset="0"/>
              </a:rPr>
              <a:t>the termination (under NYS Law Section 195(6)).</a:t>
            </a:r>
          </a:p>
        </p:txBody>
      </p:sp>
    </p:spTree>
    <p:extLst>
      <p:ext uri="{BB962C8B-B14F-4D97-AF65-F5344CB8AC3E}">
        <p14:creationId xmlns:p14="http://schemas.microsoft.com/office/powerpoint/2010/main" val="182231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400110"/>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PART VI –  OTHER MATTERS OF CONCERN</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209800"/>
            <a:ext cx="6324600" cy="5170646"/>
          </a:xfrm>
          <a:prstGeom prst="rect">
            <a:avLst/>
          </a:prstGeom>
        </p:spPr>
        <p:txBody>
          <a:bodyPr wrap="square">
            <a:spAutoFit/>
          </a:bodyPr>
          <a:lstStyle/>
          <a:p>
            <a:r>
              <a:rPr lang="en-US" sz="1500" b="1" dirty="0" smtClean="0">
                <a:latin typeface="Times New Roman" panose="02020603050405020304" pitchFamily="18" charset="0"/>
                <a:cs typeface="Times New Roman" panose="02020603050405020304" pitchFamily="18" charset="0"/>
              </a:rPr>
              <a:t> B. Common Pitfalls</a:t>
            </a:r>
          </a:p>
          <a:p>
            <a:endParaRPr lang="en-US" sz="1500" b="1" dirty="0">
              <a:latin typeface="Times New Roman" panose="02020603050405020304" pitchFamily="18" charset="0"/>
              <a:cs typeface="Times New Roman" panose="02020603050405020304" pitchFamily="18" charset="0"/>
            </a:endParaRPr>
          </a:p>
          <a:p>
            <a:pPr marL="342900" indent="-342900">
              <a:buAutoNum type="arabicPeriod"/>
            </a:pPr>
            <a:r>
              <a:rPr lang="en-US" sz="1500" dirty="0" smtClean="0">
                <a:latin typeface="Times New Roman" panose="02020603050405020304" pitchFamily="18" charset="0"/>
                <a:cs typeface="Times New Roman" panose="02020603050405020304" pitchFamily="18" charset="0"/>
              </a:rPr>
              <a:t>Responsibility </a:t>
            </a:r>
            <a:r>
              <a:rPr lang="en-US" sz="1500" dirty="0">
                <a:latin typeface="Times New Roman" panose="02020603050405020304" pitchFamily="18" charset="0"/>
                <a:cs typeface="Times New Roman" panose="02020603050405020304" pitchFamily="18" charset="0"/>
              </a:rPr>
              <a:t>for paying employees for "non work" time under the "suffer or </a:t>
            </a:r>
            <a:r>
              <a:rPr lang="en-US" sz="1500" dirty="0" smtClean="0">
                <a:latin typeface="Times New Roman" panose="02020603050405020304" pitchFamily="18" charset="0"/>
                <a:cs typeface="Times New Roman" panose="02020603050405020304" pitchFamily="18" charset="0"/>
              </a:rPr>
              <a:t> permit</a:t>
            </a:r>
            <a:r>
              <a:rPr lang="en-US" sz="1500" dirty="0">
                <a:latin typeface="Times New Roman" panose="02020603050405020304" pitchFamily="18" charset="0"/>
                <a:cs typeface="Times New Roman" panose="02020603050405020304" pitchFamily="18" charset="0"/>
              </a:rPr>
              <a:t>" standard</a:t>
            </a:r>
            <a:r>
              <a:rPr lang="en-US" sz="1500" dirty="0" smtClean="0">
                <a:latin typeface="Times New Roman" panose="02020603050405020304" pitchFamily="18" charset="0"/>
                <a:cs typeface="Times New Roman" panose="02020603050405020304" pitchFamily="18" charset="0"/>
              </a:rPr>
              <a:t>.</a:t>
            </a: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a. working </a:t>
            </a:r>
            <a:r>
              <a:rPr lang="en-US" sz="1500" dirty="0">
                <a:latin typeface="Times New Roman" panose="02020603050405020304" pitchFamily="18" charset="0"/>
                <a:cs typeface="Times New Roman" panose="02020603050405020304" pitchFamily="18" charset="0"/>
              </a:rPr>
              <a:t>before the official start of the day</a:t>
            </a:r>
            <a:r>
              <a:rPr lang="en-US" sz="1500" dirty="0" smtClean="0">
                <a:latin typeface="Times New Roman" panose="02020603050405020304" pitchFamily="18" charset="0"/>
                <a:cs typeface="Times New Roman" panose="02020603050405020304" pitchFamily="18" charset="0"/>
              </a:rPr>
              <a:t>.</a:t>
            </a: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b. working </a:t>
            </a:r>
            <a:r>
              <a:rPr lang="en-US" sz="1500" dirty="0">
                <a:latin typeface="Times New Roman" panose="02020603050405020304" pitchFamily="18" charset="0"/>
                <a:cs typeface="Times New Roman" panose="02020603050405020304" pitchFamily="18" charset="0"/>
              </a:rPr>
              <a:t>after the official end of the work day</a:t>
            </a:r>
            <a:r>
              <a:rPr lang="en-US" sz="1500" dirty="0" smtClean="0">
                <a:latin typeface="Times New Roman" panose="02020603050405020304" pitchFamily="18" charset="0"/>
                <a:cs typeface="Times New Roman" panose="02020603050405020304" pitchFamily="18" charset="0"/>
              </a:rPr>
              <a:t>.</a:t>
            </a: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	c</a:t>
            </a:r>
            <a:r>
              <a:rPr lang="en-US" sz="1500" dirty="0" smtClean="0">
                <a:latin typeface="Times New Roman" panose="02020603050405020304" pitchFamily="18" charset="0"/>
                <a:cs typeface="Times New Roman" panose="02020603050405020304" pitchFamily="18" charset="0"/>
              </a:rPr>
              <a:t>. interrupted</a:t>
            </a:r>
            <a:r>
              <a:rPr lang="en-US" sz="1500" dirty="0">
                <a:latin typeface="Times New Roman" panose="02020603050405020304" pitchFamily="18" charset="0"/>
                <a:cs typeface="Times New Roman" panose="02020603050405020304" pitchFamily="18" charset="0"/>
              </a:rPr>
              <a:t>, non-compensated meal periods</a:t>
            </a:r>
            <a:r>
              <a:rPr lang="en-US" sz="1500" dirty="0" smtClean="0">
                <a:latin typeface="Times New Roman" panose="02020603050405020304" pitchFamily="18" charset="0"/>
                <a:cs typeface="Times New Roman" panose="02020603050405020304" pitchFamily="18" charset="0"/>
              </a:rPr>
              <a:t>.</a:t>
            </a: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	d</a:t>
            </a:r>
            <a:r>
              <a:rPr lang="en-US" sz="1500" dirty="0" smtClean="0">
                <a:latin typeface="Times New Roman" panose="02020603050405020304" pitchFamily="18" charset="0"/>
                <a:cs typeface="Times New Roman" panose="02020603050405020304" pitchFamily="18" charset="0"/>
              </a:rPr>
              <a:t>. docking </a:t>
            </a:r>
            <a:r>
              <a:rPr lang="en-US" sz="1500" dirty="0">
                <a:latin typeface="Times New Roman" panose="02020603050405020304" pitchFamily="18" charset="0"/>
                <a:cs typeface="Times New Roman" panose="02020603050405020304" pitchFamily="18" charset="0"/>
              </a:rPr>
              <a:t>an employee for more than the period of lateness but 	</a:t>
            </a:r>
            <a:r>
              <a:rPr lang="en-US" sz="1500" dirty="0" smtClean="0">
                <a:latin typeface="Times New Roman" panose="02020603050405020304" pitchFamily="18" charset="0"/>
                <a:cs typeface="Times New Roman" panose="02020603050405020304" pitchFamily="18" charset="0"/>
              </a:rPr>
              <a:t>having </a:t>
            </a:r>
            <a:r>
              <a:rPr lang="en-US" sz="1500" dirty="0">
                <a:latin typeface="Times New Roman" panose="02020603050405020304" pitchFamily="18" charset="0"/>
                <a:cs typeface="Times New Roman" panose="02020603050405020304" pitchFamily="18" charset="0"/>
              </a:rPr>
              <a:t>them work </a:t>
            </a:r>
            <a:endParaRPr lang="en-US" sz="1500" dirty="0" smtClean="0">
              <a:latin typeface="Times New Roman" panose="02020603050405020304" pitchFamily="18" charset="0"/>
              <a:cs typeface="Times New Roman" panose="02020603050405020304" pitchFamily="18" charset="0"/>
            </a:endParaRP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e. not </a:t>
            </a:r>
            <a:r>
              <a:rPr lang="en-US" sz="1500" dirty="0">
                <a:latin typeface="Times New Roman" panose="02020603050405020304" pitchFamily="18" charset="0"/>
                <a:cs typeface="Times New Roman" panose="02020603050405020304" pitchFamily="18" charset="0"/>
              </a:rPr>
              <a:t>paying for breaks of less than 20 minutes</a:t>
            </a:r>
            <a:r>
              <a:rPr lang="en-US" sz="1500" dirty="0" smtClean="0">
                <a:latin typeface="Times New Roman" panose="02020603050405020304" pitchFamily="18" charset="0"/>
                <a:cs typeface="Times New Roman" panose="02020603050405020304" pitchFamily="18" charset="0"/>
              </a:rPr>
              <a:t>.</a:t>
            </a: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f. waiting </a:t>
            </a:r>
            <a:r>
              <a:rPr lang="en-US" sz="1500" dirty="0">
                <a:latin typeface="Times New Roman" panose="02020603050405020304" pitchFamily="18" charset="0"/>
                <a:cs typeface="Times New Roman" panose="02020603050405020304" pitchFamily="18" charset="0"/>
              </a:rPr>
              <a:t>time at employer's work site or waiting subject to call</a:t>
            </a:r>
            <a:r>
              <a:rPr lang="en-US" sz="1500" dirty="0" smtClean="0">
                <a:latin typeface="Times New Roman" panose="02020603050405020304" pitchFamily="18" charset="0"/>
                <a:cs typeface="Times New Roman" panose="02020603050405020304" pitchFamily="18" charset="0"/>
              </a:rPr>
              <a:t>.</a:t>
            </a: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	</a:t>
            </a:r>
            <a:r>
              <a:rPr lang="en-US" sz="1500" dirty="0" smtClean="0">
                <a:latin typeface="Times New Roman" panose="02020603050405020304" pitchFamily="18" charset="0"/>
                <a:cs typeface="Times New Roman" panose="02020603050405020304" pitchFamily="18" charset="0"/>
              </a:rPr>
              <a:t>g. on </a:t>
            </a:r>
            <a:r>
              <a:rPr lang="en-US" sz="1500" dirty="0">
                <a:latin typeface="Times New Roman" panose="02020603050405020304" pitchFamily="18" charset="0"/>
                <a:cs typeface="Times New Roman" panose="02020603050405020304" pitchFamily="18" charset="0"/>
              </a:rPr>
              <a:t>call time may be compensable subject to the amount of 	</a:t>
            </a:r>
            <a:r>
              <a:rPr lang="en-US" sz="1500" dirty="0" smtClean="0">
                <a:latin typeface="Times New Roman" panose="02020603050405020304" pitchFamily="18" charset="0"/>
                <a:cs typeface="Times New Roman" panose="02020603050405020304" pitchFamily="18" charset="0"/>
              </a:rPr>
              <a:t>limitation </a:t>
            </a:r>
            <a:r>
              <a:rPr lang="en-US" sz="1500" dirty="0">
                <a:latin typeface="Times New Roman" panose="02020603050405020304" pitchFamily="18" charset="0"/>
                <a:cs typeface="Times New Roman" panose="02020603050405020304" pitchFamily="18" charset="0"/>
              </a:rPr>
              <a:t>on the employee's use of time.</a:t>
            </a:r>
          </a:p>
          <a:p>
            <a:endParaRPr lang="en-US" sz="1500" dirty="0">
              <a:latin typeface="Times New Roman" panose="02020603050405020304" pitchFamily="18" charset="0"/>
              <a:cs typeface="Times New Roman" panose="02020603050405020304" pitchFamily="18" charset="0"/>
            </a:endParaRPr>
          </a:p>
          <a:p>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0095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400110"/>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PART VI –  OTHER MATTERS OF CONCERN</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209800"/>
            <a:ext cx="6324600" cy="5016758"/>
          </a:xfrm>
          <a:prstGeom prst="rect">
            <a:avLst/>
          </a:prstGeom>
        </p:spPr>
        <p:txBody>
          <a:bodyPr wrap="square">
            <a:spAutoFit/>
          </a:bodyPr>
          <a:lstStyle/>
          <a:p>
            <a:r>
              <a:rPr lang="en-US" sz="1600" dirty="0" smtClean="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Travel </a:t>
            </a:r>
            <a:r>
              <a:rPr lang="en-US" sz="1600" dirty="0">
                <a:latin typeface="Times New Roman" panose="02020603050405020304" pitchFamily="18" charset="0"/>
                <a:cs typeface="Times New Roman" panose="02020603050405020304" pitchFamily="18" charset="0"/>
              </a:rPr>
              <a:t>Time</a:t>
            </a:r>
          </a:p>
          <a:p>
            <a:r>
              <a:rPr lang="en-US" sz="1600" b="1"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a. home </a:t>
            </a:r>
            <a:r>
              <a:rPr lang="en-US" sz="1600" dirty="0">
                <a:latin typeface="Times New Roman" panose="02020603050405020304" pitchFamily="18" charset="0"/>
                <a:cs typeface="Times New Roman" panose="02020603050405020304" pitchFamily="18" charset="0"/>
              </a:rPr>
              <a:t>to work and work to home is not compensable.</a:t>
            </a:r>
          </a:p>
          <a:p>
            <a:r>
              <a:rPr lang="en-US" sz="1600" dirty="0">
                <a:latin typeface="Times New Roman" panose="02020603050405020304" pitchFamily="18" charset="0"/>
                <a:cs typeface="Times New Roman" panose="02020603050405020304" pitchFamily="18" charset="0"/>
              </a:rPr>
              <a:t>	b</a:t>
            </a:r>
            <a:r>
              <a:rPr lang="en-US" sz="1600" dirty="0" smtClean="0">
                <a:latin typeface="Times New Roman" panose="02020603050405020304" pitchFamily="18" charset="0"/>
                <a:cs typeface="Times New Roman" panose="02020603050405020304" pitchFamily="18" charset="0"/>
              </a:rPr>
              <a:t>. work </a:t>
            </a:r>
            <a:r>
              <a:rPr lang="en-US" sz="1600" dirty="0">
                <a:latin typeface="Times New Roman" panose="02020603050405020304" pitchFamily="18" charset="0"/>
                <a:cs typeface="Times New Roman" panose="02020603050405020304" pitchFamily="18" charset="0"/>
              </a:rPr>
              <a:t>site to work site is compensable.</a:t>
            </a:r>
          </a:p>
          <a:p>
            <a:r>
              <a:rPr lang="en-US" sz="1600" dirty="0">
                <a:latin typeface="Times New Roman" panose="02020603050405020304" pitchFamily="18" charset="0"/>
                <a:cs typeface="Times New Roman" panose="02020603050405020304" pitchFamily="18" charset="0"/>
              </a:rPr>
              <a:t>	c</a:t>
            </a:r>
            <a:r>
              <a:rPr lang="en-US" sz="1600" dirty="0" smtClean="0">
                <a:latin typeface="Times New Roman" panose="02020603050405020304" pitchFamily="18" charset="0"/>
                <a:cs typeface="Times New Roman" panose="02020603050405020304" pitchFamily="18" charset="0"/>
              </a:rPr>
              <a:t>. trips</a:t>
            </a:r>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one </a:t>
            </a:r>
            <a:r>
              <a:rPr lang="en-US" sz="1600" dirty="0">
                <a:latin typeface="Times New Roman" panose="02020603050405020304" pitchFamily="18" charset="0"/>
                <a:cs typeface="Times New Roman" panose="02020603050405020304" pitchFamily="18" charset="0"/>
              </a:rPr>
              <a:t>day out of town - that portion of time to get to </a:t>
            </a:r>
            <a:r>
              <a:rPr lang="en-US" sz="1600" dirty="0" smtClean="0">
                <a:latin typeface="Times New Roman" panose="02020603050405020304" pitchFamily="18" charset="0"/>
                <a:cs typeface="Times New Roman" panose="02020603050405020304" pitchFamily="18" charset="0"/>
              </a:rPr>
              <a:t>		carrier </a:t>
            </a:r>
            <a:r>
              <a:rPr lang="en-US" sz="1600" dirty="0">
                <a:latin typeface="Times New Roman" panose="02020603050405020304" pitchFamily="18" charset="0"/>
                <a:cs typeface="Times New Roman" panose="02020603050405020304" pitchFamily="18" charset="0"/>
              </a:rPr>
              <a:t>is non compensable, the rest is compensable.</a:t>
            </a:r>
          </a:p>
          <a:p>
            <a:r>
              <a:rPr lang="en-US" sz="1600" dirty="0" smtClean="0">
                <a:latin typeface="Times New Roman" panose="02020603050405020304" pitchFamily="18" charset="0"/>
                <a:cs typeface="Times New Roman" panose="02020603050405020304" pitchFamily="18" charset="0"/>
              </a:rPr>
              <a:t>	ii</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overnight </a:t>
            </a:r>
            <a:r>
              <a:rPr lang="en-US" sz="1600" dirty="0">
                <a:latin typeface="Times New Roman" panose="02020603050405020304" pitchFamily="18" charset="0"/>
                <a:cs typeface="Times New Roman" panose="02020603050405020304" pitchFamily="18" charset="0"/>
              </a:rPr>
              <a:t>- travel time during regular work hours is </a:t>
            </a:r>
            <a:r>
              <a:rPr lang="en-US" sz="1600" dirty="0" smtClean="0">
                <a:latin typeface="Times New Roman" panose="02020603050405020304" pitchFamily="18" charset="0"/>
                <a:cs typeface="Times New Roman" panose="02020603050405020304" pitchFamily="18" charset="0"/>
              </a:rPr>
              <a:t>		compensable</a:t>
            </a:r>
            <a:r>
              <a:rPr lang="en-US" sz="1600" dirty="0">
                <a:latin typeface="Times New Roman" panose="02020603050405020304" pitchFamily="18" charset="0"/>
                <a:cs typeface="Times New Roman" panose="02020603050405020304" pitchFamily="18" charset="0"/>
              </a:rPr>
              <a:t>.  -- if employee drives to site all driving </a:t>
            </a:r>
            <a:r>
              <a:rPr lang="en-US" sz="1600" dirty="0" smtClean="0">
                <a:latin typeface="Times New Roman" panose="02020603050405020304" pitchFamily="18" charset="0"/>
                <a:cs typeface="Times New Roman" panose="02020603050405020304" pitchFamily="18" charset="0"/>
              </a:rPr>
              <a:t>		time </a:t>
            </a:r>
            <a:r>
              <a:rPr lang="en-US" sz="1600" dirty="0">
                <a:latin typeface="Times New Roman" panose="02020603050405020304" pitchFamily="18" charset="0"/>
                <a:cs typeface="Times New Roman" panose="02020603050405020304" pitchFamily="18" charset="0"/>
              </a:rPr>
              <a:t>is compensable (passenger time outside of regular </a:t>
            </a:r>
            <a:r>
              <a:rPr lang="en-US" sz="1600" dirty="0" smtClean="0">
                <a:latin typeface="Times New Roman" panose="02020603050405020304" pitchFamily="18" charset="0"/>
                <a:cs typeface="Times New Roman" panose="02020603050405020304" pitchFamily="18" charset="0"/>
              </a:rPr>
              <a:t>		hours </a:t>
            </a:r>
            <a:r>
              <a:rPr lang="en-US" sz="1600" dirty="0">
                <a:latin typeface="Times New Roman" panose="02020603050405020304" pitchFamily="18" charset="0"/>
                <a:cs typeface="Times New Roman" panose="02020603050405020304" pitchFamily="18" charset="0"/>
              </a:rPr>
              <a:t>non compensable</a:t>
            </a:r>
            <a:r>
              <a:rPr lang="en-US" sz="16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pPr marL="342900" indent="-342900">
              <a:buAutoNum type="arabicPeriod" startAt="3"/>
            </a:pPr>
            <a:r>
              <a:rPr lang="en-US" sz="1600" dirty="0" smtClean="0">
                <a:latin typeface="Times New Roman" panose="02020603050405020304" pitchFamily="18" charset="0"/>
                <a:cs typeface="Times New Roman" panose="02020603050405020304" pitchFamily="18" charset="0"/>
              </a:rPr>
              <a:t>Cash </a:t>
            </a:r>
            <a:r>
              <a:rPr lang="en-US" sz="1600" dirty="0">
                <a:latin typeface="Times New Roman" panose="02020603050405020304" pitchFamily="18" charset="0"/>
                <a:cs typeface="Times New Roman" panose="02020603050405020304" pitchFamily="18" charset="0"/>
              </a:rPr>
              <a:t>as a substitute for overtime pay is a serious problem for many reasons</a:t>
            </a:r>
            <a:r>
              <a:rPr lang="en-US" sz="1600" dirty="0" smtClean="0">
                <a:latin typeface="Times New Roman" panose="02020603050405020304" pitchFamily="18" charset="0"/>
                <a:cs typeface="Times New Roman" panose="02020603050405020304" pitchFamily="18" charset="0"/>
              </a:rPr>
              <a:t>.</a:t>
            </a:r>
          </a:p>
          <a:p>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4.   An </a:t>
            </a:r>
            <a:r>
              <a:rPr lang="en-US" sz="1600" dirty="0">
                <a:latin typeface="Times New Roman" panose="02020603050405020304" pitchFamily="18" charset="0"/>
                <a:cs typeface="Times New Roman" panose="02020603050405020304" pitchFamily="18" charset="0"/>
              </a:rPr>
              <a:t>individual is not insulated from personal liability for wage/hour </a:t>
            </a:r>
            <a:r>
              <a:rPr lang="en-US" sz="1600" dirty="0" smtClean="0">
                <a:latin typeface="Times New Roman" panose="02020603050405020304" pitchFamily="18" charset="0"/>
                <a:cs typeface="Times New Roman" panose="02020603050405020304" pitchFamily="18" charset="0"/>
              </a:rPr>
              <a:t>	suits by virtue of </a:t>
            </a:r>
            <a:r>
              <a:rPr lang="en-US" sz="1600" dirty="0">
                <a:latin typeface="Times New Roman" panose="02020603050405020304" pitchFamily="18" charset="0"/>
                <a:cs typeface="Times New Roman" panose="02020603050405020304" pitchFamily="18" charset="0"/>
              </a:rPr>
              <a:t>incorporation</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 BCL </a:t>
            </a:r>
            <a:r>
              <a:rPr lang="en-US" sz="1600" dirty="0">
                <a:latin typeface="Times New Roman" panose="02020603050405020304" pitchFamily="18" charset="0"/>
                <a:cs typeface="Times New Roman" panose="02020603050405020304" pitchFamily="18" charset="0"/>
              </a:rPr>
              <a:t>§630</a:t>
            </a:r>
          </a:p>
          <a:p>
            <a:r>
              <a:rPr lang="en-US" sz="1600" dirty="0" smtClean="0">
                <a:latin typeface="Times New Roman" panose="02020603050405020304" pitchFamily="18" charset="0"/>
                <a:cs typeface="Times New Roman" panose="02020603050405020304" pitchFamily="18" charset="0"/>
              </a:rPr>
              <a:t>	b.FLSA </a:t>
            </a:r>
            <a:r>
              <a:rPr lang="en-US" sz="1600" dirty="0">
                <a:latin typeface="Times New Roman" panose="02020603050405020304" pitchFamily="18" charset="0"/>
                <a:cs typeface="Times New Roman" panose="02020603050405020304" pitchFamily="18" charset="0"/>
              </a:rPr>
              <a:t>definition of employer allows for individual </a:t>
            </a:r>
            <a:r>
              <a:rPr lang="en-US" sz="1600" dirty="0" smtClean="0">
                <a:latin typeface="Times New Roman" panose="02020603050405020304" pitchFamily="18" charset="0"/>
                <a:cs typeface="Times New Roman" panose="02020603050405020304" pitchFamily="18" charset="0"/>
              </a:rPr>
              <a:t>	responsibility</a:t>
            </a:r>
          </a:p>
          <a:p>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6787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400110"/>
          </a:xfrm>
          <a:prstGeom prst="rect">
            <a:avLst/>
          </a:prstGeom>
        </p:spPr>
        <p:txBody>
          <a:bodyPr wrap="square">
            <a:spAutoFit/>
          </a:bodyPr>
          <a:lstStyle/>
          <a:p>
            <a:pPr algn="ctr"/>
            <a:r>
              <a:rPr lang="en-US" sz="2000" b="1" dirty="0" smtClean="0">
                <a:latin typeface="Times New Roman" panose="02020603050405020304" pitchFamily="18" charset="0"/>
                <a:cs typeface="Times New Roman" panose="02020603050405020304" pitchFamily="18" charset="0"/>
              </a:rPr>
              <a:t>PART VI –  OTHER MATTERS OF CONCERN</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209800"/>
            <a:ext cx="6324600" cy="323165"/>
          </a:xfrm>
          <a:prstGeom prst="rect">
            <a:avLst/>
          </a:prstGeom>
        </p:spPr>
        <p:txBody>
          <a:bodyPr wrap="square">
            <a:spAutoFit/>
          </a:bodyPr>
          <a:lstStyle/>
          <a:p>
            <a:pPr marL="342900" indent="-342900">
              <a:buAutoNum type="arabicPeriod" startAt="2"/>
            </a:pPr>
            <a:endParaRPr lang="en-US" sz="1500" dirty="0">
              <a:latin typeface="Times New Roman" panose="02020603050405020304" pitchFamily="18" charset="0"/>
              <a:cs typeface="Times New Roman" panose="02020603050405020304" pitchFamily="18" charset="0"/>
            </a:endParaRPr>
          </a:p>
        </p:txBody>
      </p:sp>
      <p:sp>
        <p:nvSpPr>
          <p:cNvPr id="4" name="Rectangle 3"/>
          <p:cNvSpPr/>
          <p:nvPr/>
        </p:nvSpPr>
        <p:spPr>
          <a:xfrm>
            <a:off x="609600" y="2171343"/>
            <a:ext cx="5791200" cy="5355312"/>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5. Weekly </a:t>
            </a:r>
            <a:r>
              <a:rPr lang="en-US" dirty="0">
                <a:latin typeface="Times New Roman" panose="02020603050405020304" pitchFamily="18" charset="0"/>
                <a:cs typeface="Times New Roman" panose="02020603050405020304" pitchFamily="18" charset="0"/>
              </a:rPr>
              <a:t>Payroll Periods and Biweekly Pay - the infrequency of payment does not  alter the need to calculate overtime within a single 168 hour period.</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6. </a:t>
            </a:r>
            <a:r>
              <a:rPr lang="en-US" dirty="0" smtClean="0">
                <a:latin typeface="Times New Roman" panose="02020603050405020304" pitchFamily="18" charset="0"/>
                <a:cs typeface="Times New Roman" panose="02020603050405020304" pitchFamily="18" charset="0"/>
              </a:rPr>
              <a:t>Incorrect </a:t>
            </a:r>
            <a:r>
              <a:rPr lang="en-US" dirty="0">
                <a:latin typeface="Times New Roman" panose="02020603050405020304" pitchFamily="18" charset="0"/>
                <a:cs typeface="Times New Roman" panose="02020603050405020304" pitchFamily="18" charset="0"/>
              </a:rPr>
              <a:t>determination of exempt status (Note: the Second  Circuit Court of  Appeals generally determines the employee's regular rate by taking the weekly salary and dividing by 40 - not the customary number of hours worked - making the 1½  times value tremendously high).</a:t>
            </a:r>
          </a:p>
          <a:p>
            <a:pPr algn="just"/>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7. Losing </a:t>
            </a:r>
            <a:r>
              <a:rPr lang="en-US" dirty="0">
                <a:latin typeface="Times New Roman" panose="02020603050405020304" pitchFamily="18" charset="0"/>
                <a:cs typeface="Times New Roman" panose="02020603050405020304" pitchFamily="18" charset="0"/>
              </a:rPr>
              <a:t>exempt status by making improper deductions</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8</a:t>
            </a:r>
            <a:r>
              <a:rPr lang="en-US" dirty="0" smtClean="0">
                <a:latin typeface="Times New Roman" panose="02020603050405020304" pitchFamily="18" charset="0"/>
                <a:cs typeface="Times New Roman" panose="02020603050405020304" pitchFamily="18" charset="0"/>
              </a:rPr>
              <a:t>. Failure </a:t>
            </a:r>
            <a:r>
              <a:rPr lang="en-US" dirty="0">
                <a:latin typeface="Times New Roman" panose="02020603050405020304" pitchFamily="18" charset="0"/>
                <a:cs typeface="Times New Roman" panose="02020603050405020304" pitchFamily="18" charset="0"/>
              </a:rPr>
              <a:t>to maintain records of hours worked allows the use of any evidence, </a:t>
            </a:r>
            <a:r>
              <a:rPr lang="en-US" dirty="0" smtClean="0">
                <a:latin typeface="Times New Roman" panose="02020603050405020304" pitchFamily="18" charset="0"/>
                <a:cs typeface="Times New Roman" panose="02020603050405020304" pitchFamily="18" charset="0"/>
              </a:rPr>
              <a:t>including </a:t>
            </a:r>
            <a:r>
              <a:rPr lang="en-US" dirty="0">
                <a:latin typeface="Times New Roman" panose="02020603050405020304" pitchFamily="18" charset="0"/>
                <a:cs typeface="Times New Roman" panose="02020603050405020304" pitchFamily="18" charset="0"/>
              </a:rPr>
              <a:t>plaintiff-employee's testimony, from which a reasonable inference may be drawn</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C. </a:t>
            </a:r>
            <a:r>
              <a:rPr lang="en-US" u="sng" dirty="0" smtClean="0">
                <a:latin typeface="Times New Roman" panose="02020603050405020304" pitchFamily="18" charset="0"/>
                <a:cs typeface="Times New Roman" panose="02020603050405020304" pitchFamily="18" charset="0"/>
              </a:rPr>
              <a:t>Strategies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Audit payroll practices with labor counsel.  Each day of "new" compliance replaces a prior day of non compliance for liability purposes. </a:t>
            </a:r>
          </a:p>
        </p:txBody>
      </p:sp>
    </p:spTree>
    <p:extLst>
      <p:ext uri="{BB962C8B-B14F-4D97-AF65-F5344CB8AC3E}">
        <p14:creationId xmlns:p14="http://schemas.microsoft.com/office/powerpoint/2010/main" val="133351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81000"/>
            <a:ext cx="57912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PART I </a:t>
            </a: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FEDERAL AND STATE WAGE/HOUR LAWS – OVERVIEW</a:t>
            </a:r>
          </a:p>
        </p:txBody>
      </p:sp>
      <p:sp>
        <p:nvSpPr>
          <p:cNvPr id="2" name="Rectangle 1"/>
          <p:cNvSpPr/>
          <p:nvPr/>
        </p:nvSpPr>
        <p:spPr>
          <a:xfrm>
            <a:off x="457200" y="2209800"/>
            <a:ext cx="6096000" cy="5078313"/>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E. Both </a:t>
            </a:r>
            <a:r>
              <a:rPr lang="en-US" dirty="0">
                <a:latin typeface="Times New Roman" panose="02020603050405020304" pitchFamily="18" charset="0"/>
                <a:cs typeface="Times New Roman" panose="02020603050405020304" pitchFamily="18" charset="0"/>
              </a:rPr>
              <a:t>laws require payment of overtime for “non-exempt” employees (discussed below), at the rate of 1½ times the regular hourly wages for those hours worked in excess of 40 within a workweek. Although mandated in some states, the FLSA and NYS Law impose no obligation to pay overtime on a daily basis nor does it mandate overtime on a 6th or 7th day of work</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F. Both </a:t>
            </a:r>
            <a:r>
              <a:rPr lang="en-US" dirty="0">
                <a:latin typeface="Times New Roman" panose="02020603050405020304" pitchFamily="18" charset="0"/>
                <a:cs typeface="Times New Roman" panose="02020603050405020304" pitchFamily="18" charset="0"/>
              </a:rPr>
              <a:t>laws have statute of limitations. Under the FLSA it is 2 years for non-willful violations and 3 years for willful violations. Under NYS Law, it is 6 years</a:t>
            </a:r>
            <a:r>
              <a:rPr lang="en-US" dirty="0" smtClean="0">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G. Under </a:t>
            </a:r>
            <a:r>
              <a:rPr lang="en-US" dirty="0">
                <a:latin typeface="Times New Roman" panose="02020603050405020304" pitchFamily="18" charset="0"/>
                <a:cs typeface="Times New Roman" panose="02020603050405020304" pitchFamily="18" charset="0"/>
              </a:rPr>
              <a:t>the FLSA, a prevailing plaintiff is also entitled to liquidated damages of 100%, interest and attorney fees. </a:t>
            </a: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H. Under </a:t>
            </a:r>
            <a:r>
              <a:rPr lang="en-US" dirty="0">
                <a:latin typeface="Times New Roman" panose="02020603050405020304" pitchFamily="18" charset="0"/>
                <a:cs typeface="Times New Roman" panose="02020603050405020304" pitchFamily="18" charset="0"/>
              </a:rPr>
              <a:t>NYS Law a prevailing plaintiff is entitled to 25% liquidated damages for violations occurring before April 9, 2011.  Violations that occur after that date are subject to 100% liquidated damages as well as interest and attorney fees. </a:t>
            </a:r>
          </a:p>
        </p:txBody>
      </p:sp>
    </p:spTree>
    <p:extLst>
      <p:ext uri="{BB962C8B-B14F-4D97-AF65-F5344CB8AC3E}">
        <p14:creationId xmlns:p14="http://schemas.microsoft.com/office/powerpoint/2010/main" val="29322962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209801"/>
            <a:ext cx="5181600" cy="5867399"/>
          </a:xfrm>
          <a:prstGeom prst="rect">
            <a:avLst/>
          </a:prstGeom>
        </p:spPr>
      </p:pic>
      <p:sp>
        <p:nvSpPr>
          <p:cNvPr id="6" name="TextBox 5"/>
          <p:cNvSpPr txBox="1"/>
          <p:nvPr/>
        </p:nvSpPr>
        <p:spPr>
          <a:xfrm>
            <a:off x="990600" y="609600"/>
            <a:ext cx="510540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BASIC MINIMUM HOURLY RATE </a:t>
            </a:r>
            <a:br>
              <a:rPr lang="en-US" sz="20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(per hour</a:t>
            </a:r>
            <a:r>
              <a:rPr lang="en-US" b="1" dirty="0" smtClean="0"/>
              <a:t>)</a:t>
            </a:r>
            <a:endParaRPr lang="en-US" b="1" dirty="0"/>
          </a:p>
        </p:txBody>
      </p:sp>
    </p:spTree>
    <p:extLst>
      <p:ext uri="{BB962C8B-B14F-4D97-AF65-F5344CB8AC3E}">
        <p14:creationId xmlns:p14="http://schemas.microsoft.com/office/powerpoint/2010/main" val="17355868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609600"/>
            <a:ext cx="5105400" cy="461665"/>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ALLOWANCES</a:t>
            </a:r>
            <a:endParaRPr lang="en-US" sz="24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286000"/>
            <a:ext cx="5089813" cy="5715000"/>
          </a:xfrm>
          <a:prstGeom prst="rect">
            <a:avLst/>
          </a:prstGeom>
        </p:spPr>
      </p:pic>
    </p:spTree>
    <p:extLst>
      <p:ext uri="{BB962C8B-B14F-4D97-AF65-F5344CB8AC3E}">
        <p14:creationId xmlns:p14="http://schemas.microsoft.com/office/powerpoint/2010/main" val="32313653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609600"/>
            <a:ext cx="5105400" cy="707886"/>
          </a:xfrm>
          <a:prstGeom prst="rect">
            <a:avLst/>
          </a:prstGeom>
          <a:noFill/>
        </p:spPr>
        <p:txBody>
          <a:bodyPr wrap="square" rtlCol="0">
            <a:spAutoFit/>
          </a:bodyPr>
          <a:lstStyle/>
          <a:p>
            <a:pPr algn="ctr"/>
            <a:r>
              <a:rPr lang="en-US" sz="2000" b="1" dirty="0" smtClean="0">
                <a:latin typeface="Times New Roman" panose="02020603050405020304" pitchFamily="18" charset="0"/>
                <a:cs typeface="Times New Roman" panose="02020603050405020304" pitchFamily="18" charset="0"/>
              </a:rPr>
              <a:t>EXECUTIVE AND ADMINISTRATIVE EXEMPTION (per week)</a:t>
            </a:r>
            <a:endParaRPr lang="en-US" sz="20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209800"/>
            <a:ext cx="5486400" cy="5791200"/>
          </a:xfrm>
          <a:prstGeom prst="rect">
            <a:avLst/>
          </a:prstGeom>
        </p:spPr>
      </p:pic>
    </p:spTree>
    <p:extLst>
      <p:ext uri="{BB962C8B-B14F-4D97-AF65-F5344CB8AC3E}">
        <p14:creationId xmlns:p14="http://schemas.microsoft.com/office/powerpoint/2010/main" val="16518607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438" y="2667000"/>
            <a:ext cx="4424362" cy="2728913"/>
          </a:xfrm>
          <a:prstGeom prst="rect">
            <a:avLst/>
          </a:prstGeom>
        </p:spPr>
      </p:pic>
      <p:sp>
        <p:nvSpPr>
          <p:cNvPr id="4" name="Title 3"/>
          <p:cNvSpPr>
            <a:spLocks noGrp="1"/>
          </p:cNvSpPr>
          <p:nvPr>
            <p:ph type="ctrTitle"/>
          </p:nvPr>
        </p:nvSpPr>
        <p:spPr>
          <a:xfrm>
            <a:off x="514350" y="381001"/>
            <a:ext cx="5829300" cy="914400"/>
          </a:xfrm>
        </p:spPr>
        <p:txBody>
          <a:bodyPr/>
          <a:lstStyle/>
          <a:p>
            <a:pPr algn="ctr"/>
            <a:r>
              <a:rPr lang="en-US" b="1" dirty="0" smtClean="0">
                <a:latin typeface="Times New Roman" panose="02020603050405020304" pitchFamily="18" charset="0"/>
                <a:cs typeface="Times New Roman" panose="02020603050405020304" pitchFamily="18" charset="0"/>
              </a:rPr>
              <a:t>QUESTIONS</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02193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609603"/>
            <a:ext cx="5829300" cy="685798"/>
          </a:xfrm>
        </p:spPr>
        <p:txBody>
          <a:bodyPr>
            <a:normAutofit fontScale="90000"/>
          </a:bodyPr>
          <a:lstStyle/>
          <a:p>
            <a:pPr algn="ctr"/>
            <a:r>
              <a:rPr lang="en-US" b="1" dirty="0" smtClean="0">
                <a:latin typeface="Times New Roman" panose="02020603050405020304" pitchFamily="18" charset="0"/>
                <a:cs typeface="Times New Roman" panose="02020603050405020304" pitchFamily="18" charset="0"/>
              </a:rPr>
              <a:t>I APPRECIATE YOUR TIME AND ATTENTION </a:t>
            </a:r>
            <a:endParaRPr lang="en-US" b="1" dirty="0">
              <a:latin typeface="Times New Roman" panose="02020603050405020304" pitchFamily="18" charset="0"/>
              <a:cs typeface="Times New Roman" panose="02020603050405020304" pitchFamily="18" charset="0"/>
            </a:endParaRPr>
          </a:p>
        </p:txBody>
      </p:sp>
      <p:pic>
        <p:nvPicPr>
          <p:cNvPr id="12292"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6248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0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ircle(in)">
                                      <p:cBhvr>
                                        <p:cTn id="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133600"/>
            <a:ext cx="6096000" cy="5293757"/>
          </a:xfrm>
          <a:prstGeom prst="rect">
            <a:avLst/>
          </a:prstGeom>
        </p:spPr>
        <p:txBody>
          <a:bodyPr wrap="square">
            <a:spAutoFit/>
          </a:bodyPr>
          <a:lstStyle/>
          <a:p>
            <a:pPr algn="just"/>
            <a:r>
              <a:rPr lang="en-US" sz="1600" dirty="0" smtClean="0">
                <a:latin typeface="Times New Roman" panose="02020603050405020304" pitchFamily="18" charset="0"/>
                <a:cs typeface="Times New Roman" panose="02020603050405020304" pitchFamily="18" charset="0"/>
              </a:rPr>
              <a:t>I. The </a:t>
            </a:r>
            <a:r>
              <a:rPr lang="en-US" sz="1600" dirty="0">
                <a:latin typeface="Times New Roman" panose="02020603050405020304" pitchFamily="18" charset="0"/>
                <a:cs typeface="Times New Roman" panose="02020603050405020304" pitchFamily="18" charset="0"/>
              </a:rPr>
              <a:t>United States Department of Labor (“the USDOL”) enforces the FLSA.  USDOL audits - whether employee complaint driven or otherwise – generally will require the employer to show payroll records for all employees</a:t>
            </a:r>
            <a:r>
              <a:rPr lang="en-US" sz="1600" dirty="0" smtClean="0">
                <a:latin typeface="Times New Roman" panose="02020603050405020304" pitchFamily="18" charset="0"/>
                <a:cs typeface="Times New Roman" panose="02020603050405020304" pitchFamily="18" charset="0"/>
              </a:rPr>
              <a:t>.</a:t>
            </a:r>
          </a:p>
          <a:p>
            <a:pPr algn="just"/>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J. The </a:t>
            </a:r>
            <a:r>
              <a:rPr lang="en-US" sz="1600" dirty="0">
                <a:latin typeface="Times New Roman" panose="02020603050405020304" pitchFamily="18" charset="0"/>
                <a:cs typeface="Times New Roman" panose="02020603050405020304" pitchFamily="18" charset="0"/>
              </a:rPr>
              <a:t>New York State Department of Labor (“the NYSDOL”) enforces the New York State Labor Laws.  NYSDOL audits - whether employee complaint driven or otherwise – generally will require the employer to show payroll records for all employees. </a:t>
            </a:r>
            <a:endParaRPr lang="en-US" sz="1600" dirty="0" smtClean="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K. Both </a:t>
            </a:r>
            <a:r>
              <a:rPr lang="en-US" sz="1600" dirty="0">
                <a:latin typeface="Times New Roman" panose="02020603050405020304" pitchFamily="18" charset="0"/>
                <a:cs typeface="Times New Roman" panose="02020603050405020304" pitchFamily="18" charset="0"/>
              </a:rPr>
              <a:t>statutes are designed to permit private party litigation in federal or state court in lieu of USDOL or NYSDOL actions. Both statutes permit multiple plaintiff action (FLSA - collective; NYS - class</a:t>
            </a:r>
            <a:r>
              <a:rPr lang="en-US" sz="1600" dirty="0" smtClean="0">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L. Employers </a:t>
            </a:r>
            <a:r>
              <a:rPr lang="en-US" sz="1600" dirty="0">
                <a:latin typeface="Times New Roman" panose="02020603050405020304" pitchFamily="18" charset="0"/>
                <a:cs typeface="Times New Roman" panose="02020603050405020304" pitchFamily="18" charset="0"/>
              </a:rPr>
              <a:t>must display an official USDOL poster outlining the provisions of the FLSA.  Likewise, employers must also display the New York State’s Minimum Wage Information poster in their place of work.  Other federal and state posters addressing different laws (e.g., discrimination) must also be displayed at the workplace.  </a:t>
            </a:r>
          </a:p>
          <a:p>
            <a:pPr algn="just"/>
            <a:r>
              <a:rPr lang="en-US" sz="1600"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609600" y="381000"/>
            <a:ext cx="5791200" cy="707886"/>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PART I </a:t>
            </a:r>
            <a:r>
              <a:rPr lang="en-US" sz="2000" b="1" dirty="0" smtClean="0">
                <a:latin typeface="Times New Roman" panose="02020603050405020304" pitchFamily="18" charset="0"/>
                <a:cs typeface="Times New Roman" panose="02020603050405020304" pitchFamily="18" charset="0"/>
              </a:rPr>
              <a:t>–THE </a:t>
            </a:r>
            <a:r>
              <a:rPr lang="en-US" sz="2000" b="1" dirty="0">
                <a:latin typeface="Times New Roman" panose="02020603050405020304" pitchFamily="18" charset="0"/>
                <a:cs typeface="Times New Roman" panose="02020603050405020304" pitchFamily="18" charset="0"/>
              </a:rPr>
              <a:t>FEDERAL AND STATE WAGE/HOUR LAWS – OVERVIEW</a:t>
            </a:r>
          </a:p>
        </p:txBody>
      </p:sp>
    </p:spTree>
    <p:extLst>
      <p:ext uri="{BB962C8B-B14F-4D97-AF65-F5344CB8AC3E}">
        <p14:creationId xmlns:p14="http://schemas.microsoft.com/office/powerpoint/2010/main" val="139051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81000"/>
            <a:ext cx="5791200" cy="461665"/>
          </a:xfrm>
          <a:prstGeom prst="rect">
            <a:avLst/>
          </a:prstGeom>
        </p:spPr>
        <p:txBody>
          <a:bodyPr wrap="square">
            <a:spAutoFit/>
          </a:bodyPr>
          <a:lstStyle/>
          <a:p>
            <a:pPr algn="ctr"/>
            <a:r>
              <a:rPr lang="en-US" sz="2400" b="1" dirty="0">
                <a:latin typeface="Times New Roman" panose="02020603050405020304" pitchFamily="18" charset="0"/>
                <a:cs typeface="Times New Roman" panose="02020603050405020304" pitchFamily="18" charset="0"/>
              </a:rPr>
              <a:t>PART </a:t>
            </a:r>
            <a:r>
              <a:rPr lang="en-US" sz="2400" b="1" dirty="0" smtClean="0">
                <a:latin typeface="Times New Roman" panose="02020603050405020304" pitchFamily="18" charset="0"/>
                <a:cs typeface="Times New Roman" panose="02020603050405020304" pitchFamily="18" charset="0"/>
              </a:rPr>
              <a:t>II  – STATUTORY FRAMEWORK</a:t>
            </a:r>
            <a:endParaRPr lang="en-US"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457200" y="2402681"/>
            <a:ext cx="6172200" cy="3693319"/>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A. </a:t>
            </a:r>
            <a:r>
              <a:rPr lang="en-US" b="1" u="sng" dirty="0" smtClean="0">
                <a:latin typeface="Times New Roman" panose="02020603050405020304" pitchFamily="18" charset="0"/>
                <a:cs typeface="Times New Roman" panose="02020603050405020304" pitchFamily="18" charset="0"/>
              </a:rPr>
              <a:t>Coverage </a:t>
            </a:r>
            <a:r>
              <a:rPr lang="en-US" b="1" u="sng" dirty="0">
                <a:latin typeface="Times New Roman" panose="02020603050405020304" pitchFamily="18" charset="0"/>
                <a:cs typeface="Times New Roman" panose="02020603050405020304" pitchFamily="18" charset="0"/>
              </a:rPr>
              <a:t>Under The FLSA</a:t>
            </a:r>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1.</a:t>
            </a:r>
            <a:r>
              <a:rPr lang="en-US" b="1" u="sng" dirty="0" smtClean="0">
                <a:latin typeface="Times New Roman" panose="02020603050405020304" pitchFamily="18" charset="0"/>
                <a:cs typeface="Times New Roman" panose="02020603050405020304" pitchFamily="18" charset="0"/>
              </a:rPr>
              <a:t>Enterprise Coverage</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Employees </a:t>
            </a:r>
            <a:r>
              <a:rPr lang="en-US" dirty="0">
                <a:latin typeface="Times New Roman" panose="02020603050405020304" pitchFamily="18" charset="0"/>
                <a:cs typeface="Times New Roman" panose="02020603050405020304" pitchFamily="18" charset="0"/>
              </a:rPr>
              <a:t>who work for certain businesses or </a:t>
            </a:r>
            <a:r>
              <a:rPr lang="en-US" dirty="0" smtClean="0">
                <a:latin typeface="Times New Roman" panose="02020603050405020304" pitchFamily="18" charset="0"/>
                <a:cs typeface="Times New Roman" panose="02020603050405020304" pitchFamily="18" charset="0"/>
              </a:rPr>
              <a:t>   organizations </a:t>
            </a:r>
            <a:r>
              <a:rPr lang="en-US" dirty="0">
                <a:latin typeface="Times New Roman" panose="02020603050405020304" pitchFamily="18" charset="0"/>
                <a:cs typeface="Times New Roman" panose="02020603050405020304" pitchFamily="18" charset="0"/>
              </a:rPr>
              <a:t>(or "enterprises") are covered by the FLSA. These enterprises, which must have at least two employees, are</a:t>
            </a:r>
            <a:r>
              <a:rPr lang="en-US" dirty="0" smtClean="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those that have an annual dollar volume of sales or </a:t>
            </a:r>
            <a:r>
              <a:rPr lang="en-US" dirty="0" smtClean="0">
                <a:latin typeface="Times New Roman" panose="02020603050405020304" pitchFamily="18" charset="0"/>
                <a:cs typeface="Times New Roman" panose="02020603050405020304" pitchFamily="18" charset="0"/>
              </a:rPr>
              <a:t>	business </a:t>
            </a:r>
            <a:r>
              <a:rPr lang="en-US" dirty="0">
                <a:latin typeface="Times New Roman" panose="02020603050405020304" pitchFamily="18" charset="0"/>
                <a:cs typeface="Times New Roman" panose="02020603050405020304" pitchFamily="18" charset="0"/>
              </a:rPr>
              <a:t>done of at </a:t>
            </a:r>
            <a:r>
              <a:rPr lang="en-US" dirty="0" smtClean="0">
                <a:latin typeface="Times New Roman" panose="02020603050405020304" pitchFamily="18" charset="0"/>
                <a:cs typeface="Times New Roman" panose="02020603050405020304" pitchFamily="18" charset="0"/>
              </a:rPr>
              <a:t>least </a:t>
            </a:r>
            <a:r>
              <a:rPr lang="en-US" dirty="0">
                <a:latin typeface="Times New Roman" panose="02020603050405020304" pitchFamily="18" charset="0"/>
                <a:cs typeface="Times New Roman" panose="02020603050405020304" pitchFamily="18" charset="0"/>
              </a:rPr>
              <a:t>$500,000; </a:t>
            </a:r>
            <a:r>
              <a:rPr lang="en-US" dirty="0" smtClean="0">
                <a:latin typeface="Times New Roman" panose="02020603050405020304" pitchFamily="18" charset="0"/>
                <a:cs typeface="Times New Roman" panose="02020603050405020304" pitchFamily="18" charset="0"/>
              </a:rPr>
              <a:t>or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b)   hospitals, businesses providing medical or nursing </a:t>
            </a:r>
            <a:r>
              <a:rPr lang="en-US" dirty="0" smtClean="0">
                <a:latin typeface="Times New Roman" panose="02020603050405020304" pitchFamily="18" charset="0"/>
                <a:cs typeface="Times New Roman" panose="02020603050405020304" pitchFamily="18" charset="0"/>
              </a:rPr>
              <a:t>	care </a:t>
            </a:r>
            <a:r>
              <a:rPr lang="en-US" dirty="0">
                <a:latin typeface="Times New Roman" panose="02020603050405020304" pitchFamily="18" charset="0"/>
                <a:cs typeface="Times New Roman" panose="02020603050405020304" pitchFamily="18" charset="0"/>
              </a:rPr>
              <a:t>for residents, schools </a:t>
            </a: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preschools, and </a:t>
            </a:r>
            <a:r>
              <a:rPr lang="en-US" dirty="0" smtClean="0">
                <a:latin typeface="Times New Roman" panose="02020603050405020304" pitchFamily="18" charset="0"/>
                <a:cs typeface="Times New Roman" panose="02020603050405020304" pitchFamily="18" charset="0"/>
              </a:rPr>
              <a:t>	government </a:t>
            </a:r>
            <a:r>
              <a:rPr lang="en-US" dirty="0">
                <a:latin typeface="Times New Roman" panose="02020603050405020304" pitchFamily="18" charset="0"/>
                <a:cs typeface="Times New Roman" panose="02020603050405020304" pitchFamily="18" charset="0"/>
              </a:rPr>
              <a:t>agencies.</a:t>
            </a:r>
          </a:p>
        </p:txBody>
      </p:sp>
    </p:spTree>
    <p:extLst>
      <p:ext uri="{BB962C8B-B14F-4D97-AF65-F5344CB8AC3E}">
        <p14:creationId xmlns:p14="http://schemas.microsoft.com/office/powerpoint/2010/main" val="4211444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590490"/>
            <a:ext cx="5791200" cy="400110"/>
          </a:xfrm>
          <a:prstGeom prst="rect">
            <a:avLst/>
          </a:prstGeom>
        </p:spPr>
        <p:txBody>
          <a:bodyPr wrap="square">
            <a:spAutoFit/>
          </a:bodyPr>
          <a:lstStyle/>
          <a:p>
            <a:pPr algn="ctr"/>
            <a:r>
              <a:rPr lang="en-US" sz="2000" b="1" dirty="0">
                <a:latin typeface="Times New Roman" panose="02020603050405020304" pitchFamily="18" charset="0"/>
                <a:cs typeface="Times New Roman" panose="02020603050405020304" pitchFamily="18" charset="0"/>
              </a:rPr>
              <a:t>PART </a:t>
            </a:r>
            <a:r>
              <a:rPr lang="en-US" sz="2000" b="1" dirty="0" smtClean="0">
                <a:latin typeface="Times New Roman" panose="02020603050405020304" pitchFamily="18" charset="0"/>
                <a:cs typeface="Times New Roman" panose="02020603050405020304" pitchFamily="18" charset="0"/>
              </a:rPr>
              <a:t>II  – STATUTORY FRAMEWORK</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81000" y="2286000"/>
            <a:ext cx="6324600" cy="4801314"/>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2. </a:t>
            </a:r>
            <a:r>
              <a:rPr lang="en-US" b="1" u="sng" dirty="0" smtClean="0">
                <a:latin typeface="Times New Roman" panose="02020603050405020304" pitchFamily="18" charset="0"/>
                <a:cs typeface="Times New Roman" panose="02020603050405020304" pitchFamily="18" charset="0"/>
              </a:rPr>
              <a:t>Individual Coverage</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Even </a:t>
            </a:r>
            <a:r>
              <a:rPr lang="en-US" dirty="0">
                <a:latin typeface="Times New Roman" panose="02020603050405020304" pitchFamily="18" charset="0"/>
                <a:cs typeface="Times New Roman" panose="02020603050405020304" pitchFamily="18" charset="0"/>
              </a:rPr>
              <a:t>when there is no “enterprise coverage”, employees are protected by the FLSA if their work regularly involves them in commerce between States ("interstate commerce"). The FLSA covers individual workers who are "engaged in commerce or in the production of goods for commerce."</a:t>
            </a:r>
          </a:p>
          <a:p>
            <a:pPr algn="just"/>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Examples </a:t>
            </a:r>
            <a:r>
              <a:rPr lang="en-US" dirty="0">
                <a:latin typeface="Times New Roman" panose="02020603050405020304" pitchFamily="18" charset="0"/>
                <a:cs typeface="Times New Roman" panose="02020603050405020304" pitchFamily="18" charset="0"/>
              </a:rPr>
              <a:t>of employees who are involved in interstate commerce include those who: produce goods (such as a worker assembling components in a factory or a secretary typing letters in an office) that will be sent out of state, regularly make telephone calls to persons located in other States, handle records of interstate transactions, travel to other States on their jobs, and do janitorial work in buildings where goods are produced for shipment outside the State. Also, domestic service workers (such as housekeepers, full-time babysitters, and cooks) are normally covered by the law.</a:t>
            </a:r>
          </a:p>
        </p:txBody>
      </p:sp>
    </p:spTree>
    <p:extLst>
      <p:ext uri="{BB962C8B-B14F-4D97-AF65-F5344CB8AC3E}">
        <p14:creationId xmlns:p14="http://schemas.microsoft.com/office/powerpoint/2010/main" val="3544090322"/>
      </p:ext>
    </p:extLst>
  </p:cSld>
  <p:clrMapOvr>
    <a:masterClrMapping/>
  </p:clrMapOvr>
</p:sld>
</file>

<file path=ppt/theme/theme1.xml><?xml version="1.0" encoding="utf-8"?>
<a:theme xmlns:a="http://schemas.openxmlformats.org/drawingml/2006/main" name="1_Selling points presentation">
  <a:themeElements>
    <a:clrScheme name="Selling points presentation 1">
      <a:dk1>
        <a:srgbClr val="000000"/>
      </a:dk1>
      <a:lt1>
        <a:srgbClr val="FFFFFF"/>
      </a:lt1>
      <a:dk2>
        <a:srgbClr val="000000"/>
      </a:dk2>
      <a:lt2>
        <a:srgbClr val="808080"/>
      </a:lt2>
      <a:accent1>
        <a:srgbClr val="FF9933"/>
      </a:accent1>
      <a:accent2>
        <a:srgbClr val="DBA215"/>
      </a:accent2>
      <a:accent3>
        <a:srgbClr val="FFFFFF"/>
      </a:accent3>
      <a:accent4>
        <a:srgbClr val="000000"/>
      </a:accent4>
      <a:accent5>
        <a:srgbClr val="FFCAAD"/>
      </a:accent5>
      <a:accent6>
        <a:srgbClr val="C69212"/>
      </a:accent6>
      <a:hlink>
        <a:srgbClr val="0066CC"/>
      </a:hlink>
      <a:folHlink>
        <a:srgbClr val="DDDDDD"/>
      </a:folHlink>
    </a:clrScheme>
    <a:fontScheme name="Selling points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lling points presentation 1">
        <a:dk1>
          <a:srgbClr val="000000"/>
        </a:dk1>
        <a:lt1>
          <a:srgbClr val="FFFFFF"/>
        </a:lt1>
        <a:dk2>
          <a:srgbClr val="000000"/>
        </a:dk2>
        <a:lt2>
          <a:srgbClr val="808080"/>
        </a:lt2>
        <a:accent1>
          <a:srgbClr val="FF9933"/>
        </a:accent1>
        <a:accent2>
          <a:srgbClr val="DBA215"/>
        </a:accent2>
        <a:accent3>
          <a:srgbClr val="FFFFFF"/>
        </a:accent3>
        <a:accent4>
          <a:srgbClr val="000000"/>
        </a:accent4>
        <a:accent5>
          <a:srgbClr val="FFCAAD"/>
        </a:accent5>
        <a:accent6>
          <a:srgbClr val="C69212"/>
        </a:accent6>
        <a:hlink>
          <a:srgbClr val="0066CC"/>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elling points presentation 1">
    <a:dk1>
      <a:srgbClr val="000000"/>
    </a:dk1>
    <a:lt1>
      <a:srgbClr val="FFFFFF"/>
    </a:lt1>
    <a:dk2>
      <a:srgbClr val="000000"/>
    </a:dk2>
    <a:lt2>
      <a:srgbClr val="808080"/>
    </a:lt2>
    <a:accent1>
      <a:srgbClr val="FF9933"/>
    </a:accent1>
    <a:accent2>
      <a:srgbClr val="DBA215"/>
    </a:accent2>
    <a:accent3>
      <a:srgbClr val="FFFFFF"/>
    </a:accent3>
    <a:accent4>
      <a:srgbClr val="000000"/>
    </a:accent4>
    <a:accent5>
      <a:srgbClr val="FFCAAD"/>
    </a:accent5>
    <a:accent6>
      <a:srgbClr val="C69212"/>
    </a:accent6>
    <a:hlink>
      <a:srgbClr val="0066CC"/>
    </a:hlink>
    <a:folHlink>
      <a:srgbClr val="DDDDDD"/>
    </a:folHlink>
  </a:clrScheme>
</a:themeOverride>
</file>

<file path=docProps/app.xml><?xml version="1.0" encoding="utf-8"?>
<Properties xmlns="http://schemas.openxmlformats.org/officeDocument/2006/extended-properties" xmlns:vt="http://schemas.openxmlformats.org/officeDocument/2006/docPropsVTypes">
  <Template/>
  <TotalTime>1444</TotalTime>
  <Words>4545</Words>
  <Application>Microsoft Office PowerPoint</Application>
  <PresentationFormat>On-screen Show (4:3)</PresentationFormat>
  <Paragraphs>564</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1_Selling points presentation</vt:lpstr>
      <vt:lpstr>PowerPoint Presentation</vt:lpstr>
      <vt:lpstr>HOT TOPICS IN PROPER WAGE &amp; HOUR COMPLIANCE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I APPRECIATE YOUR TIME AND ATTENTION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 Tax on NII: Impact on Trusts &amp; Estate Planning</dc:title>
  <dc:creator>kareng</dc:creator>
  <cp:lastModifiedBy>Toni Desrosiers</cp:lastModifiedBy>
  <cp:revision>127</cp:revision>
  <cp:lastPrinted>2017-05-22T22:11:03Z</cp:lastPrinted>
  <dcterms:created xsi:type="dcterms:W3CDTF">2014-05-20T19:48:56Z</dcterms:created>
  <dcterms:modified xsi:type="dcterms:W3CDTF">2017-05-22T22:16:42Z</dcterms:modified>
</cp:coreProperties>
</file>