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4" r:id="rId2"/>
    <p:sldId id="283" r:id="rId3"/>
    <p:sldId id="270" r:id="rId4"/>
    <p:sldId id="279" r:id="rId5"/>
    <p:sldId id="281" r:id="rId6"/>
    <p:sldId id="291" r:id="rId7"/>
    <p:sldId id="275" r:id="rId8"/>
    <p:sldId id="280" r:id="rId9"/>
    <p:sldId id="282" r:id="rId10"/>
    <p:sldId id="276" r:id="rId11"/>
    <p:sldId id="293" r:id="rId12"/>
    <p:sldId id="277" r:id="rId13"/>
    <p:sldId id="256" r:id="rId14"/>
    <p:sldId id="257" r:id="rId15"/>
    <p:sldId id="258" r:id="rId16"/>
    <p:sldId id="287" r:id="rId17"/>
    <p:sldId id="259" r:id="rId18"/>
    <p:sldId id="284" r:id="rId19"/>
    <p:sldId id="272" r:id="rId20"/>
    <p:sldId id="288" r:id="rId21"/>
    <p:sldId id="289" r:id="rId22"/>
    <p:sldId id="290" r:id="rId23"/>
    <p:sldId id="286" r:id="rId24"/>
    <p:sldId id="267" r:id="rId25"/>
    <p:sldId id="268" r:id="rId26"/>
    <p:sldId id="292" r:id="rId27"/>
    <p:sldId id="269" r:id="rId2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546" autoAdjust="0"/>
  </p:normalViewPr>
  <p:slideViewPr>
    <p:cSldViewPr snapToGrid="0">
      <p:cViewPr varScale="1">
        <p:scale>
          <a:sx n="97" d="100"/>
          <a:sy n="97" d="100"/>
        </p:scale>
        <p:origin x="936" y="24"/>
      </p:cViewPr>
      <p:guideLst/>
    </p:cSldViewPr>
  </p:slideViewPr>
  <p:notesTextViewPr>
    <p:cViewPr>
      <p:scale>
        <a:sx n="1" d="1"/>
        <a:sy n="1" d="1"/>
      </p:scale>
      <p:origin x="0" y="0"/>
    </p:cViewPr>
  </p:notesTextViewPr>
  <p:notesViewPr>
    <p:cSldViewPr snapToGrid="0">
      <p:cViewPr varScale="1">
        <p:scale>
          <a:sx n="73" d="100"/>
          <a:sy n="73" d="100"/>
        </p:scale>
        <p:origin x="313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2D0208C6-9D71-4E42-8877-20157834D331}" type="datetimeFigureOut">
              <a:rPr lang="en-US" smtClean="0"/>
              <a:t>6/29/2017</a:t>
            </a:fld>
            <a:endParaRPr lang="en-US"/>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56B41164-BBFB-4639-8732-3C634D9CCA53}" type="slidenum">
              <a:rPr lang="en-US" smtClean="0"/>
              <a:t>‹#›</a:t>
            </a:fld>
            <a:endParaRPr lang="en-US"/>
          </a:p>
        </p:txBody>
      </p:sp>
    </p:spTree>
    <p:extLst>
      <p:ext uri="{BB962C8B-B14F-4D97-AF65-F5344CB8AC3E}">
        <p14:creationId xmlns:p14="http://schemas.microsoft.com/office/powerpoint/2010/main" val="5324264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C39C4AE0-260E-4739-B7C2-453AE8D984C2}" type="slidenum">
              <a:rPr lang="en-US" smtClean="0"/>
              <a:t>‹#›</a:t>
            </a:fld>
            <a:endParaRPr lang="en-US"/>
          </a:p>
        </p:txBody>
      </p:sp>
      <p:sp>
        <p:nvSpPr>
          <p:cNvPr id="8" name="Notes Placeholder 7"/>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Image Placeholder 8"/>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11" name="Date Placeholder 10"/>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3F8A65B0-FC28-42A6-80C4-AC58DF77AF59}" type="datetimeFigureOut">
              <a:rPr lang="en-US" smtClean="0"/>
              <a:t>6/28/2017</a:t>
            </a:fld>
            <a:endParaRPr lang="en-US"/>
          </a:p>
        </p:txBody>
      </p:sp>
    </p:spTree>
    <p:extLst>
      <p:ext uri="{BB962C8B-B14F-4D97-AF65-F5344CB8AC3E}">
        <p14:creationId xmlns:p14="http://schemas.microsoft.com/office/powerpoint/2010/main" val="19235013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54113"/>
            <a:ext cx="5543550" cy="3117850"/>
          </a:xfrm>
          <a:prstGeom prst="rect">
            <a:avLst/>
          </a:prstGeom>
        </p:spPr>
      </p:sp>
      <p:sp>
        <p:nvSpPr>
          <p:cNvPr id="3" name="Notes Placeholder 2"/>
          <p:cNvSpPr>
            <a:spLocks noGrp="1"/>
          </p:cNvSpPr>
          <p:nvPr>
            <p:ph type="body" idx="1"/>
          </p:nvPr>
        </p:nvSpPr>
        <p:spPr>
          <a:xfrm>
            <a:off x="701675" y="4445000"/>
            <a:ext cx="5607050" cy="3636963"/>
          </a:xfrm>
          <a:prstGeom prst="rect">
            <a:avLst/>
          </a:prstGeom>
        </p:spPr>
        <p:txBody>
          <a:bodyPr/>
          <a:lstStyle/>
          <a:p>
            <a:endParaRPr lang="en-US"/>
          </a:p>
        </p:txBody>
      </p:sp>
    </p:spTree>
    <p:extLst>
      <p:ext uri="{BB962C8B-B14F-4D97-AF65-F5344CB8AC3E}">
        <p14:creationId xmlns:p14="http://schemas.microsoft.com/office/powerpoint/2010/main" val="25134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115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54113"/>
            <a:ext cx="5543550" cy="3117850"/>
          </a:xfrm>
          <a:prstGeom prst="rect">
            <a:avLst/>
          </a:prstGeom>
        </p:spPr>
      </p:sp>
      <p:sp>
        <p:nvSpPr>
          <p:cNvPr id="3" name="Notes Placeholder 2"/>
          <p:cNvSpPr>
            <a:spLocks noGrp="1"/>
          </p:cNvSpPr>
          <p:nvPr>
            <p:ph type="body" idx="1"/>
          </p:nvPr>
        </p:nvSpPr>
        <p:spPr>
          <a:xfrm>
            <a:off x="701675" y="4445000"/>
            <a:ext cx="5607050" cy="3636963"/>
          </a:xfrm>
          <a:prstGeom prst="rect">
            <a:avLst/>
          </a:prstGeom>
        </p:spPr>
        <p:txBody>
          <a:bodyPr/>
          <a:lstStyle/>
          <a:p>
            <a:endParaRPr lang="en-US"/>
          </a:p>
        </p:txBody>
      </p:sp>
    </p:spTree>
    <p:extLst>
      <p:ext uri="{BB962C8B-B14F-4D97-AF65-F5344CB8AC3E}">
        <p14:creationId xmlns:p14="http://schemas.microsoft.com/office/powerpoint/2010/main" val="51527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54113"/>
            <a:ext cx="5543550" cy="3117850"/>
          </a:xfrm>
          <a:prstGeom prst="rect">
            <a:avLst/>
          </a:prstGeom>
        </p:spPr>
      </p:sp>
      <p:sp>
        <p:nvSpPr>
          <p:cNvPr id="3" name="Notes Placeholder 2"/>
          <p:cNvSpPr>
            <a:spLocks noGrp="1"/>
          </p:cNvSpPr>
          <p:nvPr>
            <p:ph type="body" idx="1"/>
          </p:nvPr>
        </p:nvSpPr>
        <p:spPr>
          <a:xfrm>
            <a:off x="701675" y="4445000"/>
            <a:ext cx="5607050" cy="3636963"/>
          </a:xfrm>
          <a:prstGeom prst="rect">
            <a:avLst/>
          </a:prstGeom>
        </p:spPr>
        <p:txBody>
          <a:bodyPr/>
          <a:lstStyle/>
          <a:p>
            <a:endParaRPr lang="en-US" dirty="0"/>
          </a:p>
        </p:txBody>
      </p:sp>
    </p:spTree>
    <p:extLst>
      <p:ext uri="{BB962C8B-B14F-4D97-AF65-F5344CB8AC3E}">
        <p14:creationId xmlns:p14="http://schemas.microsoft.com/office/powerpoint/2010/main" val="335512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54113"/>
            <a:ext cx="5543550" cy="3117850"/>
          </a:xfrm>
          <a:prstGeom prst="rect">
            <a:avLst/>
          </a:prstGeom>
        </p:spPr>
      </p:sp>
      <p:sp>
        <p:nvSpPr>
          <p:cNvPr id="3" name="Notes Placeholder 2"/>
          <p:cNvSpPr>
            <a:spLocks noGrp="1"/>
          </p:cNvSpPr>
          <p:nvPr>
            <p:ph type="body" idx="1"/>
          </p:nvPr>
        </p:nvSpPr>
        <p:spPr>
          <a:xfrm>
            <a:off x="701675" y="4445000"/>
            <a:ext cx="5607050" cy="3636963"/>
          </a:xfrm>
          <a:prstGeom prst="rect">
            <a:avLst/>
          </a:prstGeom>
        </p:spPr>
        <p:txBody>
          <a:bodyPr/>
          <a:lstStyle/>
          <a:p>
            <a:endParaRPr lang="en-US"/>
          </a:p>
        </p:txBody>
      </p:sp>
    </p:spTree>
    <p:extLst>
      <p:ext uri="{BB962C8B-B14F-4D97-AF65-F5344CB8AC3E}">
        <p14:creationId xmlns:p14="http://schemas.microsoft.com/office/powerpoint/2010/main" val="377443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ADA68-5B39-4C80-8BA3-3A728DA7019F}" type="datetime1">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23189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1FF0A0-39A3-4B19-886F-D7DC8323D930}" type="datetime1">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148920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27F75F-8E6B-44D5-BA56-860D93395CB4}" type="datetime1">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279414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B8FA4-DA92-4095-9721-EB5EC273D31B}" type="datetime1">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158587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DD972-B11D-447E-B8E6-B69452D0FF70}" type="datetime1">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177131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6AA9BE-B5DF-4F05-B088-77E6296B184F}" type="datetime1">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325849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CCD98-127A-4EA9-A799-B3768D438A0E}" type="datetime1">
              <a:rPr lang="en-US" smtClean="0"/>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295651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10C497-E399-400A-BD7D-817B0E086D34}" type="datetime1">
              <a:rPr lang="en-US" smtClean="0"/>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262151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3C19-101E-4BE2-A165-AD6D2E799D3B}" type="datetime1">
              <a:rPr lang="en-US" smtClean="0"/>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222849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AE6308-9C3B-46BA-9215-789F3A634CE3}" type="datetime1">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247005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E640D9-F805-4C91-BAEA-A071AE53E0B9}" type="datetime1">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F1A7-48C2-4E94-9C48-7A1C6B186EC8}" type="slidenum">
              <a:rPr lang="en-US" smtClean="0"/>
              <a:t>‹#›</a:t>
            </a:fld>
            <a:endParaRPr lang="en-US"/>
          </a:p>
        </p:txBody>
      </p:sp>
    </p:spTree>
    <p:extLst>
      <p:ext uri="{BB962C8B-B14F-4D97-AF65-F5344CB8AC3E}">
        <p14:creationId xmlns:p14="http://schemas.microsoft.com/office/powerpoint/2010/main" val="93385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F0234-E068-4EC7-8737-B23C8215861C}" type="datetime1">
              <a:rPr lang="en-US" smtClean="0"/>
              <a:t>6/28/2017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1F1A7-48C2-4E94-9C48-7A1C6B186EC8}"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28087" y="5987606"/>
            <a:ext cx="1982913" cy="737488"/>
          </a:xfrm>
          <a:prstGeom prst="rect">
            <a:avLst/>
          </a:prstGeom>
        </p:spPr>
      </p:pic>
    </p:spTree>
    <p:extLst>
      <p:ext uri="{BB962C8B-B14F-4D97-AF65-F5344CB8AC3E}">
        <p14:creationId xmlns:p14="http://schemas.microsoft.com/office/powerpoint/2010/main" val="1962777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hutmancp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normAutofit lnSpcReduction="10000"/>
          </a:bodyPr>
          <a:lstStyle/>
          <a:p>
            <a:r>
              <a:rPr lang="en-US" sz="4800" b="1" dirty="0"/>
              <a:t>STRIKING THE PROPER BALAN</a:t>
            </a:r>
            <a:r>
              <a:rPr lang="en-US" sz="5400" b="1" dirty="0"/>
              <a:t>CE</a:t>
            </a:r>
          </a:p>
          <a:p>
            <a:r>
              <a:rPr lang="en-US" dirty="0"/>
              <a:t>Compensation Package that Satisfies Both the Rebbi &amp; the IRS</a:t>
            </a:r>
          </a:p>
          <a:p>
            <a:r>
              <a:rPr lang="en-US" b="1" dirty="0"/>
              <a:t>Wednesday, June 28, 2017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3380" y="1563176"/>
            <a:ext cx="5236387" cy="1946787"/>
          </a:xfrm>
          <a:prstGeom prst="rect">
            <a:avLst/>
          </a:prstGeom>
          <a:noFill/>
          <a:ln>
            <a:noFill/>
          </a:ln>
        </p:spPr>
      </p:pic>
    </p:spTree>
    <p:extLst>
      <p:ext uri="{BB962C8B-B14F-4D97-AF65-F5344CB8AC3E}">
        <p14:creationId xmlns:p14="http://schemas.microsoft.com/office/powerpoint/2010/main" val="235193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QTR (cont.)</a:t>
            </a:r>
          </a:p>
        </p:txBody>
      </p:sp>
      <p:sp>
        <p:nvSpPr>
          <p:cNvPr id="3" name="Content Placeholder 2"/>
          <p:cNvSpPr>
            <a:spLocks noGrp="1"/>
          </p:cNvSpPr>
          <p:nvPr>
            <p:ph sz="half" idx="1"/>
          </p:nvPr>
        </p:nvSpPr>
        <p:spPr/>
        <p:txBody>
          <a:bodyPr>
            <a:normAutofit/>
          </a:bodyPr>
          <a:lstStyle/>
          <a:p>
            <a:r>
              <a:rPr lang="en-US" b="1" dirty="0"/>
              <a:t>Getting it right</a:t>
            </a:r>
          </a:p>
          <a:p>
            <a:pPr lvl="1">
              <a:lnSpc>
                <a:spcPct val="100000"/>
              </a:lnSpc>
            </a:pPr>
            <a:r>
              <a:rPr lang="en-US" dirty="0"/>
              <a:t>Properly worded contract</a:t>
            </a:r>
          </a:p>
          <a:p>
            <a:pPr lvl="1">
              <a:lnSpc>
                <a:spcPct val="100000"/>
              </a:lnSpc>
            </a:pPr>
            <a:r>
              <a:rPr lang="en-US" dirty="0"/>
              <a:t>Salary + QTR (</a:t>
            </a:r>
            <a:r>
              <a:rPr lang="en-US" i="1" dirty="0"/>
              <a:t>not </a:t>
            </a:r>
            <a:r>
              <a:rPr lang="en-US" b="1" i="1" dirty="0"/>
              <a:t>in lieu of</a:t>
            </a:r>
            <a:r>
              <a:rPr lang="en-US" dirty="0"/>
              <a:t>)</a:t>
            </a:r>
          </a:p>
          <a:p>
            <a:pPr lvl="1">
              <a:lnSpc>
                <a:spcPct val="100000"/>
              </a:lnSpc>
            </a:pPr>
            <a:r>
              <a:rPr lang="en-US" i="1" dirty="0"/>
              <a:t>Beware of reducing salary</a:t>
            </a:r>
          </a:p>
          <a:p>
            <a:pPr lvl="1">
              <a:lnSpc>
                <a:spcPct val="100000"/>
              </a:lnSpc>
            </a:pPr>
            <a:r>
              <a:rPr lang="en-US" dirty="0"/>
              <a:t>Can’t discriminate </a:t>
            </a:r>
          </a:p>
          <a:p>
            <a:pPr lvl="1">
              <a:lnSpc>
                <a:spcPct val="100000"/>
              </a:lnSpc>
            </a:pPr>
            <a:r>
              <a:rPr lang="en-US" dirty="0"/>
              <a:t>Can set limits among classes of employees</a:t>
            </a:r>
          </a:p>
          <a:p>
            <a:pPr lvl="2">
              <a:lnSpc>
                <a:spcPct val="100000"/>
              </a:lnSpc>
            </a:pPr>
            <a:r>
              <a:rPr lang="en-US" dirty="0"/>
              <a:t>Years of service</a:t>
            </a:r>
          </a:p>
          <a:p>
            <a:pPr lvl="2">
              <a:lnSpc>
                <a:spcPct val="100000"/>
              </a:lnSpc>
            </a:pPr>
            <a:r>
              <a:rPr lang="en-US" dirty="0"/>
              <a:t>Hours (FT vs PT)</a:t>
            </a:r>
          </a:p>
          <a:p>
            <a:pPr lvl="2">
              <a:lnSpc>
                <a:spcPct val="100000"/>
              </a:lnSpc>
            </a:pPr>
            <a:r>
              <a:rPr lang="en-US" dirty="0"/>
              <a:t>Level of Responsibility</a:t>
            </a:r>
          </a:p>
        </p:txBody>
      </p:sp>
      <p:sp>
        <p:nvSpPr>
          <p:cNvPr id="4" name="Slide Number Placeholder 3"/>
          <p:cNvSpPr>
            <a:spLocks noGrp="1"/>
          </p:cNvSpPr>
          <p:nvPr>
            <p:ph type="sldNum" sz="quarter" idx="12"/>
          </p:nvPr>
        </p:nvSpPr>
        <p:spPr/>
        <p:txBody>
          <a:bodyPr/>
          <a:lstStyle/>
          <a:p>
            <a:fld id="{3EA1F1A7-48C2-4E94-9C48-7A1C6B186EC8}" type="slidenum">
              <a:rPr lang="en-US" smtClean="0"/>
              <a:t>10</a:t>
            </a:fld>
            <a:endParaRPr lang="en-US"/>
          </a:p>
        </p:txBody>
      </p:sp>
      <p:sp>
        <p:nvSpPr>
          <p:cNvPr id="6" name="Content Placeholder 5">
            <a:extLst>
              <a:ext uri="{FF2B5EF4-FFF2-40B4-BE49-F238E27FC236}">
                <a16:creationId xmlns:a16="http://schemas.microsoft.com/office/drawing/2014/main" id="{39F3B6E7-1C6E-4FEA-9AF0-70CDCC122ACB}"/>
              </a:ext>
            </a:extLst>
          </p:cNvPr>
          <p:cNvSpPr>
            <a:spLocks noGrp="1"/>
          </p:cNvSpPr>
          <p:nvPr>
            <p:ph sz="half" idx="2"/>
          </p:nvPr>
        </p:nvSpPr>
        <p:spPr/>
        <p:txBody>
          <a:bodyPr>
            <a:normAutofit/>
          </a:bodyPr>
          <a:lstStyle/>
          <a:p>
            <a:r>
              <a:rPr lang="en-US" dirty="0"/>
              <a:t>Reducing salary example</a:t>
            </a:r>
          </a:p>
          <a:p>
            <a:pPr lvl="1"/>
            <a:r>
              <a:rPr lang="en-US" u="sng" dirty="0"/>
              <a:t>Year 1:</a:t>
            </a:r>
          </a:p>
          <a:p>
            <a:pPr lvl="2"/>
            <a:r>
              <a:rPr lang="en-US" dirty="0"/>
              <a:t>Salary 	$35K</a:t>
            </a:r>
          </a:p>
          <a:p>
            <a:pPr lvl="2"/>
            <a:r>
              <a:rPr lang="en-US" dirty="0"/>
              <a:t>QTR	</a:t>
            </a:r>
            <a:r>
              <a:rPr lang="en-US" u="sng" dirty="0"/>
              <a:t>$5K</a:t>
            </a:r>
          </a:p>
          <a:p>
            <a:pPr marL="1828800" lvl="4" indent="0">
              <a:buNone/>
            </a:pPr>
            <a:r>
              <a:rPr lang="en-US" dirty="0"/>
              <a:t>40K total</a:t>
            </a:r>
          </a:p>
          <a:p>
            <a:pPr lvl="1"/>
            <a:endParaRPr lang="en-US" u="sng" dirty="0"/>
          </a:p>
          <a:p>
            <a:pPr lvl="1"/>
            <a:r>
              <a:rPr lang="en-US" u="sng" dirty="0"/>
              <a:t>Year 2:</a:t>
            </a:r>
            <a:r>
              <a:rPr lang="en-US" dirty="0"/>
              <a:t>  </a:t>
            </a:r>
            <a:r>
              <a:rPr lang="en-US" sz="1600" dirty="0"/>
              <a:t>(Rebbi has additional child in school)</a:t>
            </a:r>
            <a:endParaRPr lang="en-US" sz="1600" u="sng" dirty="0"/>
          </a:p>
          <a:p>
            <a:pPr lvl="2"/>
            <a:r>
              <a:rPr lang="en-US" dirty="0"/>
              <a:t>Salary	$30K</a:t>
            </a:r>
          </a:p>
          <a:p>
            <a:pPr lvl="2"/>
            <a:r>
              <a:rPr lang="en-US" dirty="0"/>
              <a:t>QTR	</a:t>
            </a:r>
            <a:r>
              <a:rPr lang="en-US" u="sng" dirty="0"/>
              <a:t>$10K</a:t>
            </a:r>
          </a:p>
          <a:p>
            <a:pPr marL="1828800" lvl="4" indent="0">
              <a:buNone/>
            </a:pPr>
            <a:r>
              <a:rPr lang="en-US" dirty="0"/>
              <a:t>$40K total</a:t>
            </a:r>
          </a:p>
          <a:p>
            <a:pPr marL="457200" lvl="1" indent="0">
              <a:buNone/>
            </a:pPr>
            <a:r>
              <a:rPr lang="en-US" sz="2000" dirty="0"/>
              <a:t>IRS may construe QTR as taxable salary</a:t>
            </a:r>
          </a:p>
        </p:txBody>
      </p:sp>
    </p:spTree>
    <p:extLst>
      <p:ext uri="{BB962C8B-B14F-4D97-AF65-F5344CB8AC3E}">
        <p14:creationId xmlns:p14="http://schemas.microsoft.com/office/powerpoint/2010/main" val="73215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51D5-6E21-48CA-93FB-AC9986163E72}"/>
              </a:ext>
            </a:extLst>
          </p:cNvPr>
          <p:cNvSpPr>
            <a:spLocks noGrp="1"/>
          </p:cNvSpPr>
          <p:nvPr>
            <p:ph type="title"/>
          </p:nvPr>
        </p:nvSpPr>
        <p:spPr/>
        <p:txBody>
          <a:bodyPr/>
          <a:lstStyle/>
          <a:p>
            <a:r>
              <a:rPr lang="en-US" dirty="0"/>
              <a:t>Best Practices for QTR</a:t>
            </a:r>
          </a:p>
        </p:txBody>
      </p:sp>
      <p:sp>
        <p:nvSpPr>
          <p:cNvPr id="3" name="Content Placeholder 2">
            <a:extLst>
              <a:ext uri="{FF2B5EF4-FFF2-40B4-BE49-F238E27FC236}">
                <a16:creationId xmlns:a16="http://schemas.microsoft.com/office/drawing/2014/main" id="{D7A0DF4A-4D37-4699-A3FF-B71892EF54F3}"/>
              </a:ext>
            </a:extLst>
          </p:cNvPr>
          <p:cNvSpPr>
            <a:spLocks noGrp="1"/>
          </p:cNvSpPr>
          <p:nvPr>
            <p:ph sz="half" idx="1"/>
          </p:nvPr>
        </p:nvSpPr>
        <p:spPr/>
        <p:txBody>
          <a:bodyPr/>
          <a:lstStyle/>
          <a:p>
            <a:r>
              <a:rPr lang="en-US" b="1" dirty="0"/>
              <a:t>Recommended QTR best practices:</a:t>
            </a:r>
          </a:p>
          <a:p>
            <a:pPr lvl="1"/>
            <a:r>
              <a:rPr lang="en-US" dirty="0"/>
              <a:t>Set a minimum salary </a:t>
            </a:r>
          </a:p>
          <a:p>
            <a:pPr lvl="1"/>
            <a:r>
              <a:rPr lang="en-US" dirty="0"/>
              <a:t>Annually increase QTR instead of salary</a:t>
            </a:r>
          </a:p>
          <a:p>
            <a:pPr lvl="1"/>
            <a:r>
              <a:rPr lang="en-US" dirty="0"/>
              <a:t>Works well with lifecycle</a:t>
            </a:r>
          </a:p>
          <a:p>
            <a:pPr lvl="1"/>
            <a:r>
              <a:rPr lang="en-US" dirty="0"/>
              <a:t>If possible avoid salary reduction, but if it is necessary, justify it in writing </a:t>
            </a:r>
          </a:p>
          <a:p>
            <a:pPr lvl="1"/>
            <a:r>
              <a:rPr lang="en-US" dirty="0"/>
              <a:t>Document your decisions</a:t>
            </a:r>
          </a:p>
          <a:p>
            <a:endParaRPr lang="en-US" dirty="0"/>
          </a:p>
        </p:txBody>
      </p:sp>
      <p:sp>
        <p:nvSpPr>
          <p:cNvPr id="4" name="Content Placeholder 3">
            <a:extLst>
              <a:ext uri="{FF2B5EF4-FFF2-40B4-BE49-F238E27FC236}">
                <a16:creationId xmlns:a16="http://schemas.microsoft.com/office/drawing/2014/main" id="{F8216D2B-45CF-4825-B259-4532662ADA3C}"/>
              </a:ext>
            </a:extLst>
          </p:cNvPr>
          <p:cNvSpPr>
            <a:spLocks noGrp="1"/>
          </p:cNvSpPr>
          <p:nvPr>
            <p:ph sz="half" idx="2"/>
          </p:nvPr>
        </p:nvSpPr>
        <p:spPr/>
        <p:txBody>
          <a:bodyPr/>
          <a:lstStyle/>
          <a:p>
            <a:r>
              <a:rPr lang="en-US" dirty="0"/>
              <a:t>Rebbi A:</a:t>
            </a:r>
          </a:p>
          <a:p>
            <a:pPr lvl="1"/>
            <a:r>
              <a:rPr lang="en-US" dirty="0"/>
              <a:t>Salary 	$25K</a:t>
            </a:r>
          </a:p>
          <a:p>
            <a:pPr lvl="1"/>
            <a:r>
              <a:rPr lang="en-US" dirty="0"/>
              <a:t>QTR	$10K </a:t>
            </a:r>
            <a:r>
              <a:rPr lang="en-US" sz="1800" dirty="0"/>
              <a:t>(2 kids in school)</a:t>
            </a:r>
          </a:p>
          <a:p>
            <a:pPr lvl="1"/>
            <a:endParaRPr lang="en-US" dirty="0"/>
          </a:p>
          <a:p>
            <a:r>
              <a:rPr lang="en-US" dirty="0"/>
              <a:t>Rebbi B:	</a:t>
            </a:r>
          </a:p>
          <a:p>
            <a:pPr lvl="1"/>
            <a:r>
              <a:rPr lang="en-US" dirty="0"/>
              <a:t>Salary	$35K</a:t>
            </a:r>
          </a:p>
          <a:p>
            <a:pPr lvl="1"/>
            <a:r>
              <a:rPr lang="en-US" dirty="0"/>
              <a:t>QTR	$-0-  </a:t>
            </a:r>
            <a:r>
              <a:rPr lang="en-US" sz="1800" dirty="0"/>
              <a:t>(no kids in school)</a:t>
            </a:r>
          </a:p>
          <a:p>
            <a:endParaRPr lang="en-US" sz="2200" dirty="0"/>
          </a:p>
          <a:p>
            <a:pPr marL="0" indent="0">
              <a:buNone/>
            </a:pPr>
            <a:r>
              <a:rPr lang="en-US" sz="2200" dirty="0"/>
              <a:t>It appears QTR is in lieu of salary</a:t>
            </a:r>
          </a:p>
          <a:p>
            <a:pPr marL="0" indent="0">
              <a:buNone/>
            </a:pPr>
            <a:r>
              <a:rPr lang="en-US" sz="2200" dirty="0"/>
              <a:t>Justify &amp; document higher salary to Rebbi B</a:t>
            </a:r>
          </a:p>
          <a:p>
            <a:pPr lvl="1"/>
            <a:endParaRPr lang="en-US" dirty="0"/>
          </a:p>
        </p:txBody>
      </p:sp>
      <p:sp>
        <p:nvSpPr>
          <p:cNvPr id="5" name="Slide Number Placeholder 4">
            <a:extLst>
              <a:ext uri="{FF2B5EF4-FFF2-40B4-BE49-F238E27FC236}">
                <a16:creationId xmlns:a16="http://schemas.microsoft.com/office/drawing/2014/main" id="{6A991C3B-3C8B-42D9-8B6A-77C9963B62A6}"/>
              </a:ext>
            </a:extLst>
          </p:cNvPr>
          <p:cNvSpPr>
            <a:spLocks noGrp="1"/>
          </p:cNvSpPr>
          <p:nvPr>
            <p:ph type="sldNum" sz="quarter" idx="12"/>
          </p:nvPr>
        </p:nvSpPr>
        <p:spPr/>
        <p:txBody>
          <a:bodyPr/>
          <a:lstStyle/>
          <a:p>
            <a:fld id="{3EA1F1A7-48C2-4E94-9C48-7A1C6B186EC8}" type="slidenum">
              <a:rPr lang="en-US" smtClean="0"/>
              <a:t>11</a:t>
            </a:fld>
            <a:endParaRPr lang="en-US"/>
          </a:p>
        </p:txBody>
      </p:sp>
    </p:spTree>
    <p:extLst>
      <p:ext uri="{BB962C8B-B14F-4D97-AF65-F5344CB8AC3E}">
        <p14:creationId xmlns:p14="http://schemas.microsoft.com/office/powerpoint/2010/main" val="1443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QTR (cont.)</a:t>
            </a:r>
          </a:p>
        </p:txBody>
      </p:sp>
      <p:sp>
        <p:nvSpPr>
          <p:cNvPr id="3" name="Content Placeholder 2"/>
          <p:cNvSpPr>
            <a:spLocks noGrp="1"/>
          </p:cNvSpPr>
          <p:nvPr>
            <p:ph sz="half" idx="1"/>
          </p:nvPr>
        </p:nvSpPr>
        <p:spPr/>
        <p:txBody>
          <a:bodyPr/>
          <a:lstStyle/>
          <a:p>
            <a:pPr marL="457200" lvl="1" indent="0">
              <a:buNone/>
            </a:pPr>
            <a:r>
              <a:rPr lang="en-US" b="1" dirty="0"/>
              <a:t>Some Rules of QTR</a:t>
            </a:r>
          </a:p>
          <a:p>
            <a:pPr lvl="1">
              <a:lnSpc>
                <a:spcPct val="150000"/>
              </a:lnSpc>
              <a:buFont typeface="Wingdings" panose="05000000000000000000" pitchFamily="2" charset="2"/>
              <a:buChar char="ü"/>
            </a:pPr>
            <a:r>
              <a:rPr lang="en-US" dirty="0"/>
              <a:t>Children or spouse</a:t>
            </a:r>
          </a:p>
          <a:p>
            <a:pPr lvl="1">
              <a:lnSpc>
                <a:spcPct val="150000"/>
              </a:lnSpc>
              <a:buFont typeface="Wingdings" panose="05000000000000000000" pitchFamily="2" charset="2"/>
              <a:buChar char="ü"/>
            </a:pPr>
            <a:r>
              <a:rPr lang="en-US" dirty="0"/>
              <a:t>Other schools</a:t>
            </a:r>
          </a:p>
          <a:p>
            <a:pPr lvl="1">
              <a:lnSpc>
                <a:spcPct val="150000"/>
              </a:lnSpc>
              <a:buFont typeface="Wingdings" panose="05000000000000000000" pitchFamily="2" charset="2"/>
              <a:buChar char="ü"/>
            </a:pPr>
            <a:r>
              <a:rPr lang="en-US" dirty="0"/>
              <a:t>Seminaries &amp; Yeshivos in Israel</a:t>
            </a:r>
          </a:p>
          <a:p>
            <a:pPr marL="457200" lvl="1" indent="0">
              <a:lnSpc>
                <a:spcPct val="150000"/>
              </a:lnSpc>
              <a:buNone/>
            </a:pPr>
            <a:r>
              <a:rPr lang="en-US" dirty="0"/>
              <a:t>?  Playgroups</a:t>
            </a:r>
          </a:p>
          <a:p>
            <a:pPr lvl="1">
              <a:lnSpc>
                <a:spcPct val="150000"/>
              </a:lnSpc>
              <a:buFont typeface="Calibri" panose="020F0502020204030204" pitchFamily="34" charset="0"/>
              <a:buChar char="ₓ"/>
            </a:pPr>
            <a:r>
              <a:rPr lang="en-US" dirty="0"/>
              <a:t>Non dependent children, relatives</a:t>
            </a:r>
          </a:p>
          <a:p>
            <a:pPr lvl="1">
              <a:lnSpc>
                <a:spcPct val="150000"/>
              </a:lnSpc>
              <a:buFont typeface="Calibri" panose="020F0502020204030204" pitchFamily="34" charset="0"/>
              <a:buChar char="ₓ"/>
            </a:pPr>
            <a:r>
              <a:rPr lang="en-US" dirty="0"/>
              <a:t>Rebbi’s grocery bill, cc bill, etc</a:t>
            </a:r>
          </a:p>
          <a:p>
            <a:endParaRPr lang="en-US" dirty="0"/>
          </a:p>
        </p:txBody>
      </p:sp>
      <p:sp>
        <p:nvSpPr>
          <p:cNvPr id="5" name="Content Placeholder 4"/>
          <p:cNvSpPr>
            <a:spLocks noGrp="1"/>
          </p:cNvSpPr>
          <p:nvPr>
            <p:ph sz="half" idx="2"/>
          </p:nvPr>
        </p:nvSpPr>
        <p:spPr/>
        <p:txBody>
          <a:bodyPr/>
          <a:lstStyle/>
          <a:p>
            <a:r>
              <a:rPr lang="en-US" dirty="0"/>
              <a:t>What is the max % of salary that can be designated as QTR?</a:t>
            </a:r>
          </a:p>
        </p:txBody>
      </p:sp>
      <p:sp>
        <p:nvSpPr>
          <p:cNvPr id="2" name="Slide Number Placeholder 1"/>
          <p:cNvSpPr>
            <a:spLocks noGrp="1"/>
          </p:cNvSpPr>
          <p:nvPr>
            <p:ph type="sldNum" sz="quarter" idx="12"/>
          </p:nvPr>
        </p:nvSpPr>
        <p:spPr/>
        <p:txBody>
          <a:bodyPr/>
          <a:lstStyle/>
          <a:p>
            <a:fld id="{3EA1F1A7-48C2-4E94-9C48-7A1C6B186EC8}" type="slidenum">
              <a:rPr lang="en-US" smtClean="0"/>
              <a:t>12</a:t>
            </a:fld>
            <a:endParaRPr lang="en-US"/>
          </a:p>
        </p:txBody>
      </p:sp>
    </p:spTree>
    <p:extLst>
      <p:ext uri="{BB962C8B-B14F-4D97-AF65-F5344CB8AC3E}">
        <p14:creationId xmlns:p14="http://schemas.microsoft.com/office/powerpoint/2010/main" val="262265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7200" dirty="0"/>
              <a:t>II. Parsonage </a:t>
            </a:r>
          </a:p>
        </p:txBody>
      </p:sp>
      <p:sp>
        <p:nvSpPr>
          <p:cNvPr id="3" name="Subtitle 2"/>
          <p:cNvSpPr>
            <a:spLocks noGrp="1"/>
          </p:cNvSpPr>
          <p:nvPr>
            <p:ph type="body" idx="1"/>
          </p:nvPr>
        </p:nvSpPr>
        <p:spPr/>
        <p:txBody>
          <a:bodyPr/>
          <a:lstStyle/>
          <a:p>
            <a:pPr algn="l"/>
            <a:r>
              <a:rPr lang="en-US" i="1" dirty="0"/>
              <a:t>Housing Allowance for Clergy members</a:t>
            </a:r>
          </a:p>
          <a:p>
            <a:pPr algn="l"/>
            <a:r>
              <a:rPr lang="en-US" dirty="0"/>
              <a:t>A clergy member does not pay </a:t>
            </a:r>
            <a:r>
              <a:rPr lang="en-US" i="1" dirty="0"/>
              <a:t>income tax </a:t>
            </a:r>
            <a:r>
              <a:rPr lang="en-US" dirty="0"/>
              <a:t>on income he spends on housing</a:t>
            </a:r>
          </a:p>
          <a:p>
            <a:pPr algn="l"/>
            <a:endParaRPr lang="en-US" dirty="0"/>
          </a:p>
        </p:txBody>
      </p:sp>
      <p:sp>
        <p:nvSpPr>
          <p:cNvPr id="4" name="Slide Number Placeholder 3"/>
          <p:cNvSpPr>
            <a:spLocks noGrp="1"/>
          </p:cNvSpPr>
          <p:nvPr>
            <p:ph type="sldNum" sz="quarter" idx="12"/>
          </p:nvPr>
        </p:nvSpPr>
        <p:spPr/>
        <p:txBody>
          <a:bodyPr/>
          <a:lstStyle/>
          <a:p>
            <a:fld id="{3EA1F1A7-48C2-4E94-9C48-7A1C6B186EC8}" type="slidenum">
              <a:rPr lang="en-US" smtClean="0"/>
              <a:t>13</a:t>
            </a:fld>
            <a:endParaRPr lang="en-US"/>
          </a:p>
        </p:txBody>
      </p:sp>
    </p:spTree>
    <p:extLst>
      <p:ext uri="{BB962C8B-B14F-4D97-AF65-F5344CB8AC3E}">
        <p14:creationId xmlns:p14="http://schemas.microsoft.com/office/powerpoint/2010/main" val="123803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Parsonage 	</a:t>
            </a:r>
          </a:p>
        </p:txBody>
      </p:sp>
      <p:sp>
        <p:nvSpPr>
          <p:cNvPr id="3" name="Content Placeholder 2"/>
          <p:cNvSpPr>
            <a:spLocks noGrp="1"/>
          </p:cNvSpPr>
          <p:nvPr>
            <p:ph idx="1"/>
          </p:nvPr>
        </p:nvSpPr>
        <p:spPr/>
        <p:txBody>
          <a:bodyPr>
            <a:normAutofit/>
          </a:bodyPr>
          <a:lstStyle/>
          <a:p>
            <a:r>
              <a:rPr lang="en-US" dirty="0"/>
              <a:t>Parsonage allowance is limited to the </a:t>
            </a:r>
            <a:r>
              <a:rPr lang="en-US" u="sng" dirty="0"/>
              <a:t>lesser</a:t>
            </a:r>
            <a:r>
              <a:rPr lang="en-US" dirty="0"/>
              <a:t> of:</a:t>
            </a:r>
          </a:p>
          <a:p>
            <a:pPr marL="0" indent="0">
              <a:buNone/>
            </a:pPr>
            <a:r>
              <a:rPr lang="en-US" dirty="0"/>
              <a:t>	a) the actual amount the Rebbi spent on housing </a:t>
            </a:r>
          </a:p>
          <a:p>
            <a:pPr marL="0" indent="0">
              <a:buNone/>
            </a:pPr>
            <a:r>
              <a:rPr lang="en-US" dirty="0"/>
              <a:t>	b) the FMV of Rebbi’s housing costs</a:t>
            </a:r>
          </a:p>
          <a:p>
            <a:pPr marL="0" indent="0">
              <a:buNone/>
            </a:pPr>
            <a:endParaRPr lang="en-US" dirty="0"/>
          </a:p>
          <a:p>
            <a:pPr marL="457200" lvl="1" indent="0">
              <a:lnSpc>
                <a:spcPct val="150000"/>
              </a:lnSpc>
              <a:buNone/>
            </a:pPr>
            <a:endParaRPr lang="en-US" dirty="0"/>
          </a:p>
        </p:txBody>
      </p:sp>
      <p:sp>
        <p:nvSpPr>
          <p:cNvPr id="4" name="Slide Number Placeholder 3"/>
          <p:cNvSpPr>
            <a:spLocks noGrp="1"/>
          </p:cNvSpPr>
          <p:nvPr>
            <p:ph type="sldNum" sz="quarter" idx="12"/>
          </p:nvPr>
        </p:nvSpPr>
        <p:spPr/>
        <p:txBody>
          <a:bodyPr/>
          <a:lstStyle/>
          <a:p>
            <a:fld id="{3EA1F1A7-48C2-4E94-9C48-7A1C6B186EC8}" type="slidenum">
              <a:rPr lang="en-US" smtClean="0"/>
              <a:t>14</a:t>
            </a:fld>
            <a:endParaRPr lang="en-US"/>
          </a:p>
        </p:txBody>
      </p:sp>
    </p:spTree>
    <p:extLst>
      <p:ext uri="{BB962C8B-B14F-4D97-AF65-F5344CB8AC3E}">
        <p14:creationId xmlns:p14="http://schemas.microsoft.com/office/powerpoint/2010/main" val="162755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Parsonage (cont.)</a:t>
            </a:r>
          </a:p>
        </p:txBody>
      </p:sp>
      <p:sp>
        <p:nvSpPr>
          <p:cNvPr id="4" name="Content Placeholder 3"/>
          <p:cNvSpPr>
            <a:spLocks noGrp="1"/>
          </p:cNvSpPr>
          <p:nvPr>
            <p:ph sz="half" idx="1"/>
          </p:nvPr>
        </p:nvSpPr>
        <p:spPr/>
        <p:txBody>
          <a:bodyPr/>
          <a:lstStyle/>
          <a:p>
            <a:r>
              <a:rPr lang="en-US" b="1" dirty="0"/>
              <a:t>Who is a clergy member?</a:t>
            </a:r>
          </a:p>
          <a:p>
            <a:pPr lvl="1">
              <a:lnSpc>
                <a:spcPct val="150000"/>
              </a:lnSpc>
            </a:pPr>
            <a:r>
              <a:rPr lang="en-US" dirty="0"/>
              <a:t>Rebbi</a:t>
            </a:r>
          </a:p>
          <a:p>
            <a:pPr lvl="1">
              <a:lnSpc>
                <a:spcPct val="150000"/>
              </a:lnSpc>
            </a:pPr>
            <a:r>
              <a:rPr lang="en-US" dirty="0"/>
              <a:t>Morah</a:t>
            </a:r>
          </a:p>
          <a:p>
            <a:pPr lvl="1">
              <a:lnSpc>
                <a:spcPct val="150000"/>
              </a:lnSpc>
            </a:pPr>
            <a:r>
              <a:rPr lang="en-US" dirty="0"/>
              <a:t>English teachers?</a:t>
            </a:r>
          </a:p>
          <a:p>
            <a:pPr lvl="1">
              <a:lnSpc>
                <a:spcPct val="150000"/>
              </a:lnSpc>
            </a:pPr>
            <a:r>
              <a:rPr lang="en-US" dirty="0"/>
              <a:t>Secretaries?</a:t>
            </a:r>
          </a:p>
          <a:p>
            <a:pPr lvl="1"/>
            <a:endParaRPr lang="en-US" dirty="0"/>
          </a:p>
        </p:txBody>
      </p:sp>
      <p:sp>
        <p:nvSpPr>
          <p:cNvPr id="5" name="Content Placeholder 4"/>
          <p:cNvSpPr>
            <a:spLocks noGrp="1"/>
          </p:cNvSpPr>
          <p:nvPr>
            <p:ph sz="half" idx="2"/>
          </p:nvPr>
        </p:nvSpPr>
        <p:spPr/>
        <p:txBody>
          <a:bodyPr/>
          <a:lstStyle/>
          <a:p>
            <a:r>
              <a:rPr lang="en-US" b="1" dirty="0"/>
              <a:t>How to set up parsonage:</a:t>
            </a:r>
          </a:p>
          <a:p>
            <a:pPr lvl="1">
              <a:lnSpc>
                <a:spcPct val="150000"/>
              </a:lnSpc>
            </a:pPr>
            <a:r>
              <a:rPr lang="en-US" dirty="0"/>
              <a:t>Official Designation of payments requires BOTH</a:t>
            </a:r>
          </a:p>
          <a:p>
            <a:pPr lvl="2">
              <a:lnSpc>
                <a:spcPct val="150000"/>
              </a:lnSpc>
            </a:pPr>
            <a:r>
              <a:rPr lang="en-US" dirty="0"/>
              <a:t>Board approval </a:t>
            </a:r>
            <a:endParaRPr lang="en-US" sz="700" dirty="0"/>
          </a:p>
          <a:p>
            <a:pPr lvl="2">
              <a:lnSpc>
                <a:spcPct val="150000"/>
              </a:lnSpc>
            </a:pPr>
            <a:r>
              <a:rPr lang="en-US" dirty="0"/>
              <a:t>Employment agreement</a:t>
            </a:r>
          </a:p>
          <a:p>
            <a:pPr lvl="1">
              <a:lnSpc>
                <a:spcPct val="150000"/>
              </a:lnSpc>
            </a:pPr>
            <a:r>
              <a:rPr lang="en-US" i="1" dirty="0"/>
              <a:t>Signed parsonage form </a:t>
            </a:r>
          </a:p>
          <a:p>
            <a:pPr lvl="1">
              <a:lnSpc>
                <a:spcPct val="150000"/>
              </a:lnSpc>
            </a:pPr>
            <a:r>
              <a:rPr lang="en-US" dirty="0"/>
              <a:t>Include a </a:t>
            </a:r>
            <a:r>
              <a:rPr lang="en-US" b="1" i="1" u="sng" dirty="0"/>
              <a:t>Tax Disclaimer </a:t>
            </a:r>
            <a:endParaRPr lang="en-US" sz="1100" b="1" i="1" u="sng" dirty="0"/>
          </a:p>
          <a:p>
            <a:pPr marL="457200" lvl="1" indent="0">
              <a:lnSpc>
                <a:spcPct val="150000"/>
              </a:lnSpc>
              <a:buNone/>
            </a:pPr>
            <a:endParaRPr lang="en-US" i="1" dirty="0"/>
          </a:p>
        </p:txBody>
      </p:sp>
      <p:sp>
        <p:nvSpPr>
          <p:cNvPr id="3" name="Slide Number Placeholder 2"/>
          <p:cNvSpPr>
            <a:spLocks noGrp="1"/>
          </p:cNvSpPr>
          <p:nvPr>
            <p:ph type="sldNum" sz="quarter" idx="12"/>
          </p:nvPr>
        </p:nvSpPr>
        <p:spPr/>
        <p:txBody>
          <a:bodyPr/>
          <a:lstStyle/>
          <a:p>
            <a:fld id="{3EA1F1A7-48C2-4E94-9C48-7A1C6B186EC8}" type="slidenum">
              <a:rPr lang="en-US" smtClean="0"/>
              <a:t>15</a:t>
            </a:fld>
            <a:endParaRPr lang="en-US"/>
          </a:p>
        </p:txBody>
      </p:sp>
    </p:spTree>
    <p:extLst>
      <p:ext uri="{BB962C8B-B14F-4D97-AF65-F5344CB8AC3E}">
        <p14:creationId xmlns:p14="http://schemas.microsoft.com/office/powerpoint/2010/main" val="100084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EA1F1A7-48C2-4E94-9C48-7A1C6B186EC8}" type="slidenum">
              <a:rPr lang="en-US" smtClean="0"/>
              <a:t>16</a:t>
            </a:fld>
            <a:endParaRPr lang="en-US"/>
          </a:p>
        </p:txBody>
      </p:sp>
      <p:pic>
        <p:nvPicPr>
          <p:cNvPr id="6" name="Picture 5"/>
          <p:cNvPicPr>
            <a:picLocks noChangeAspect="1"/>
          </p:cNvPicPr>
          <p:nvPr/>
        </p:nvPicPr>
        <p:blipFill>
          <a:blip r:embed="rId2"/>
          <a:stretch>
            <a:fillRect/>
          </a:stretch>
        </p:blipFill>
        <p:spPr>
          <a:xfrm>
            <a:off x="3148752" y="370145"/>
            <a:ext cx="5944829" cy="6117710"/>
          </a:xfrm>
          <a:prstGeom prst="rect">
            <a:avLst/>
          </a:prstGeom>
        </p:spPr>
      </p:pic>
    </p:spTree>
    <p:extLst>
      <p:ext uri="{BB962C8B-B14F-4D97-AF65-F5344CB8AC3E}">
        <p14:creationId xmlns:p14="http://schemas.microsoft.com/office/powerpoint/2010/main" val="290017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Parsonage (cont.)</a:t>
            </a:r>
          </a:p>
        </p:txBody>
      </p:sp>
      <p:sp>
        <p:nvSpPr>
          <p:cNvPr id="3" name="Content Placeholder 2"/>
          <p:cNvSpPr>
            <a:spLocks noGrp="1"/>
          </p:cNvSpPr>
          <p:nvPr>
            <p:ph sz="half" idx="1"/>
          </p:nvPr>
        </p:nvSpPr>
        <p:spPr/>
        <p:txBody>
          <a:bodyPr/>
          <a:lstStyle/>
          <a:p>
            <a:r>
              <a:rPr lang="en-US" b="1" dirty="0"/>
              <a:t>Eligible housing expenses:</a:t>
            </a:r>
          </a:p>
          <a:p>
            <a:pPr lvl="1">
              <a:lnSpc>
                <a:spcPct val="100000"/>
              </a:lnSpc>
              <a:buFont typeface="Wingdings" panose="05000000000000000000" pitchFamily="2" charset="2"/>
              <a:buChar char="ü"/>
            </a:pPr>
            <a:r>
              <a:rPr lang="en-US" dirty="0"/>
              <a:t>Mortgage/rent</a:t>
            </a:r>
          </a:p>
          <a:p>
            <a:pPr lvl="1">
              <a:lnSpc>
                <a:spcPct val="100000"/>
              </a:lnSpc>
              <a:buFont typeface="Wingdings" panose="05000000000000000000" pitchFamily="2" charset="2"/>
              <a:buChar char="ü"/>
            </a:pPr>
            <a:r>
              <a:rPr lang="en-US" dirty="0"/>
              <a:t>Garage rent</a:t>
            </a:r>
          </a:p>
          <a:p>
            <a:pPr lvl="1">
              <a:lnSpc>
                <a:spcPct val="100000"/>
              </a:lnSpc>
              <a:buFont typeface="Wingdings" panose="05000000000000000000" pitchFamily="2" charset="2"/>
              <a:buChar char="ü"/>
            </a:pPr>
            <a:r>
              <a:rPr lang="en-US" dirty="0"/>
              <a:t>Down payments</a:t>
            </a:r>
          </a:p>
          <a:p>
            <a:pPr lvl="1">
              <a:lnSpc>
                <a:spcPct val="100000"/>
              </a:lnSpc>
              <a:buFont typeface="Wingdings" panose="05000000000000000000" pitchFamily="2" charset="2"/>
              <a:buChar char="ü"/>
            </a:pPr>
            <a:r>
              <a:rPr lang="en-US" dirty="0"/>
              <a:t>R/E Taxes</a:t>
            </a:r>
          </a:p>
          <a:p>
            <a:pPr lvl="1">
              <a:lnSpc>
                <a:spcPct val="100000"/>
              </a:lnSpc>
              <a:buFont typeface="Wingdings" panose="05000000000000000000" pitchFamily="2" charset="2"/>
              <a:buChar char="ü"/>
            </a:pPr>
            <a:r>
              <a:rPr lang="en-US" dirty="0"/>
              <a:t>HO Insurance</a:t>
            </a:r>
          </a:p>
          <a:p>
            <a:pPr lvl="1">
              <a:lnSpc>
                <a:spcPct val="100000"/>
              </a:lnSpc>
              <a:buFont typeface="Wingdings" panose="05000000000000000000" pitchFamily="2" charset="2"/>
              <a:buChar char="ü"/>
            </a:pPr>
            <a:r>
              <a:rPr lang="en-US" dirty="0"/>
              <a:t>Utilities</a:t>
            </a:r>
          </a:p>
          <a:p>
            <a:pPr lvl="1">
              <a:lnSpc>
                <a:spcPct val="100000"/>
              </a:lnSpc>
              <a:buFont typeface="Wingdings" panose="05000000000000000000" pitchFamily="2" charset="2"/>
              <a:buChar char="ü"/>
            </a:pPr>
            <a:r>
              <a:rPr lang="en-US" dirty="0"/>
              <a:t>Repairs/improvements</a:t>
            </a:r>
          </a:p>
          <a:p>
            <a:pPr lvl="1">
              <a:lnSpc>
                <a:spcPct val="100000"/>
              </a:lnSpc>
              <a:buFont typeface="Wingdings" panose="05000000000000000000" pitchFamily="2" charset="2"/>
              <a:buChar char="ü"/>
            </a:pPr>
            <a:r>
              <a:rPr lang="en-US" dirty="0"/>
              <a:t>Furniture, décor, appliances, etc</a:t>
            </a:r>
          </a:p>
          <a:p>
            <a:pPr lvl="1"/>
            <a:endParaRPr lang="en-US" dirty="0"/>
          </a:p>
        </p:txBody>
      </p:sp>
      <p:sp>
        <p:nvSpPr>
          <p:cNvPr id="4" name="Content Placeholder 3"/>
          <p:cNvSpPr>
            <a:spLocks noGrp="1"/>
          </p:cNvSpPr>
          <p:nvPr>
            <p:ph sz="half" idx="2"/>
          </p:nvPr>
        </p:nvSpPr>
        <p:spPr/>
        <p:txBody>
          <a:bodyPr/>
          <a:lstStyle/>
          <a:p>
            <a:pPr marL="457200" lvl="1" indent="0">
              <a:lnSpc>
                <a:spcPct val="100000"/>
              </a:lnSpc>
              <a:buNone/>
            </a:pPr>
            <a:r>
              <a:rPr lang="en-US" b="1" dirty="0"/>
              <a:t>Ineligible housing expenses (cont.)</a:t>
            </a:r>
            <a:endParaRPr lang="en-US" dirty="0"/>
          </a:p>
          <a:p>
            <a:pPr lvl="1">
              <a:lnSpc>
                <a:spcPct val="100000"/>
              </a:lnSpc>
              <a:buFont typeface="Calibri" panose="020F0502020204030204" pitchFamily="34" charset="0"/>
              <a:buChar char="×"/>
            </a:pPr>
            <a:r>
              <a:rPr lang="en-US" dirty="0"/>
              <a:t>Cleaning lady</a:t>
            </a:r>
          </a:p>
          <a:p>
            <a:pPr lvl="1">
              <a:lnSpc>
                <a:spcPct val="100000"/>
              </a:lnSpc>
              <a:buFont typeface="Calibri" panose="020F0502020204030204" pitchFamily="34" charset="0"/>
              <a:buChar char="×"/>
            </a:pPr>
            <a:r>
              <a:rPr lang="en-US" dirty="0"/>
              <a:t>Groceries</a:t>
            </a:r>
          </a:p>
          <a:p>
            <a:pPr lvl="1">
              <a:lnSpc>
                <a:spcPct val="100000"/>
              </a:lnSpc>
              <a:buFont typeface="Calibri" panose="020F0502020204030204" pitchFamily="34" charset="0"/>
              <a:buChar char="×"/>
            </a:pPr>
            <a:r>
              <a:rPr lang="en-US" dirty="0"/>
              <a:t>Car expenses</a:t>
            </a:r>
          </a:p>
          <a:p>
            <a:pPr lvl="1">
              <a:lnSpc>
                <a:spcPct val="100000"/>
              </a:lnSpc>
              <a:buFont typeface="Calibri" panose="020F0502020204030204" pitchFamily="34" charset="0"/>
              <a:buChar char="×"/>
            </a:pPr>
            <a:endParaRPr lang="en-US" dirty="0"/>
          </a:p>
          <a:p>
            <a:pPr lvl="1"/>
            <a:endParaRPr lang="en-US" dirty="0"/>
          </a:p>
        </p:txBody>
      </p:sp>
      <p:sp>
        <p:nvSpPr>
          <p:cNvPr id="5" name="Slide Number Placeholder 4"/>
          <p:cNvSpPr>
            <a:spLocks noGrp="1"/>
          </p:cNvSpPr>
          <p:nvPr>
            <p:ph type="sldNum" sz="quarter" idx="12"/>
          </p:nvPr>
        </p:nvSpPr>
        <p:spPr/>
        <p:txBody>
          <a:bodyPr/>
          <a:lstStyle/>
          <a:p>
            <a:fld id="{3EA1F1A7-48C2-4E94-9C48-7A1C6B186EC8}" type="slidenum">
              <a:rPr lang="en-US" smtClean="0"/>
              <a:t>17</a:t>
            </a:fld>
            <a:endParaRPr lang="en-US"/>
          </a:p>
        </p:txBody>
      </p:sp>
    </p:spTree>
    <p:extLst>
      <p:ext uri="{BB962C8B-B14F-4D97-AF65-F5344CB8AC3E}">
        <p14:creationId xmlns:p14="http://schemas.microsoft.com/office/powerpoint/2010/main" val="424158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A72AEB-4DC1-428F-B13B-C20A41BA86B8}"/>
              </a:ext>
            </a:extLst>
          </p:cNvPr>
          <p:cNvSpPr>
            <a:spLocks noGrp="1"/>
          </p:cNvSpPr>
          <p:nvPr>
            <p:ph type="sldNum" sz="quarter" idx="12"/>
          </p:nvPr>
        </p:nvSpPr>
        <p:spPr/>
        <p:txBody>
          <a:bodyPr/>
          <a:lstStyle/>
          <a:p>
            <a:fld id="{3EA1F1A7-48C2-4E94-9C48-7A1C6B186EC8}" type="slidenum">
              <a:rPr lang="en-US" smtClean="0"/>
              <a:t>18</a:t>
            </a:fld>
            <a:endParaRPr lang="en-US"/>
          </a:p>
        </p:txBody>
      </p:sp>
      <p:sp>
        <p:nvSpPr>
          <p:cNvPr id="3" name="Rectangle 2">
            <a:extLst>
              <a:ext uri="{FF2B5EF4-FFF2-40B4-BE49-F238E27FC236}">
                <a16:creationId xmlns:a16="http://schemas.microsoft.com/office/drawing/2014/main" id="{AC94017C-8718-4693-BA82-BF2BD1F254A8}"/>
              </a:ext>
            </a:extLst>
          </p:cNvPr>
          <p:cNvSpPr/>
          <p:nvPr/>
        </p:nvSpPr>
        <p:spPr>
          <a:xfrm>
            <a:off x="3098334" y="1012700"/>
            <a:ext cx="6096000" cy="5863144"/>
          </a:xfrm>
          <a:prstGeom prst="rect">
            <a:avLst/>
          </a:prstGeom>
        </p:spPr>
        <p:txBody>
          <a:bodyPr>
            <a:spAutoFit/>
          </a:bodyPr>
          <a:lstStyle/>
          <a:p>
            <a:pPr lvl="1" algn="ctr">
              <a:lnSpc>
                <a:spcPct val="150000"/>
              </a:lnSpc>
            </a:pPr>
            <a:r>
              <a:rPr lang="en-US" sz="3600" b="1" i="1" u="sng" dirty="0"/>
              <a:t>PARSONAGE</a:t>
            </a:r>
          </a:p>
          <a:p>
            <a:pPr marL="742950" lvl="1" indent="-285750">
              <a:buFont typeface="Arial" panose="020B0604020202020204" pitchFamily="34" charset="0"/>
              <a:buChar char="•"/>
            </a:pPr>
            <a:endParaRPr lang="en-US" sz="2800" i="1" dirty="0"/>
          </a:p>
          <a:p>
            <a:pPr marL="742950" lvl="1" indent="-285750">
              <a:buFont typeface="Arial" panose="020B0604020202020204" pitchFamily="34" charset="0"/>
              <a:buChar char="•"/>
            </a:pPr>
            <a:r>
              <a:rPr lang="en-US" sz="2800" i="1" dirty="0"/>
              <a:t>No school verification of housing expenses</a:t>
            </a:r>
          </a:p>
          <a:p>
            <a:pPr marL="742950" lvl="1" indent="-285750">
              <a:lnSpc>
                <a:spcPct val="150000"/>
              </a:lnSpc>
              <a:buFont typeface="Arial" panose="020B0604020202020204" pitchFamily="34" charset="0"/>
              <a:buChar char="•"/>
            </a:pPr>
            <a:r>
              <a:rPr lang="en-US" sz="2800" i="1" dirty="0"/>
              <a:t>Checks to 3</a:t>
            </a:r>
            <a:r>
              <a:rPr lang="en-US" sz="2800" i="1" baseline="30000" dirty="0"/>
              <a:t>rd</a:t>
            </a:r>
            <a:r>
              <a:rPr lang="en-US" sz="2800" i="1" dirty="0"/>
              <a:t> parties?</a:t>
            </a:r>
          </a:p>
          <a:p>
            <a:pPr marL="742950" lvl="1" indent="-285750">
              <a:lnSpc>
                <a:spcPct val="150000"/>
              </a:lnSpc>
              <a:buFont typeface="Arial" panose="020B0604020202020204" pitchFamily="34" charset="0"/>
              <a:buChar char="•"/>
            </a:pPr>
            <a:r>
              <a:rPr lang="en-US" sz="2800" i="1" dirty="0"/>
              <a:t>Max % of salary?</a:t>
            </a:r>
          </a:p>
          <a:p>
            <a:pPr marL="742950" lvl="1" indent="-285750">
              <a:lnSpc>
                <a:spcPct val="150000"/>
              </a:lnSpc>
              <a:buFont typeface="Arial" panose="020B0604020202020204" pitchFamily="34" charset="0"/>
              <a:buChar char="•"/>
            </a:pPr>
            <a:r>
              <a:rPr lang="en-US" sz="2800" i="1" dirty="0"/>
              <a:t>2 jobs?</a:t>
            </a:r>
          </a:p>
          <a:p>
            <a:pPr marL="742950" lvl="1" indent="-285750">
              <a:lnSpc>
                <a:spcPct val="150000"/>
              </a:lnSpc>
              <a:buFont typeface="Arial" panose="020B0604020202020204" pitchFamily="34" charset="0"/>
              <a:buChar char="•"/>
            </a:pPr>
            <a:r>
              <a:rPr lang="en-US" sz="2800" i="1" dirty="0"/>
              <a:t>Down payment on house?</a:t>
            </a:r>
          </a:p>
          <a:p>
            <a:pPr marL="742950" lvl="1" indent="-285750">
              <a:lnSpc>
                <a:spcPct val="150000"/>
              </a:lnSpc>
              <a:buFont typeface="Arial" panose="020B0604020202020204" pitchFamily="34" charset="0"/>
              <a:buChar char="•"/>
            </a:pPr>
            <a:r>
              <a:rPr lang="en-US" sz="2800" i="1" dirty="0"/>
              <a:t>Major repair or renovations?</a:t>
            </a:r>
          </a:p>
          <a:p>
            <a:pPr lvl="1">
              <a:lnSpc>
                <a:spcPct val="150000"/>
              </a:lnSpc>
            </a:pPr>
            <a:endParaRPr lang="en-US" i="1" dirty="0"/>
          </a:p>
        </p:txBody>
      </p:sp>
      <p:pic>
        <p:nvPicPr>
          <p:cNvPr id="5" name="Picture 4">
            <a:extLst>
              <a:ext uri="{FF2B5EF4-FFF2-40B4-BE49-F238E27FC236}">
                <a16:creationId xmlns:a16="http://schemas.microsoft.com/office/drawing/2014/main" id="{9ADB55CB-234E-4A18-A092-43F2722FE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110" y="517309"/>
            <a:ext cx="2026979" cy="1773607"/>
          </a:xfrm>
          <a:prstGeom prst="rect">
            <a:avLst/>
          </a:prstGeom>
        </p:spPr>
      </p:pic>
    </p:spTree>
    <p:extLst>
      <p:ext uri="{BB962C8B-B14F-4D97-AF65-F5344CB8AC3E}">
        <p14:creationId xmlns:p14="http://schemas.microsoft.com/office/powerpoint/2010/main" val="373495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WARNING			TECHNICAL ALERT!</a:t>
            </a:r>
            <a:br>
              <a:rPr lang="en-US" sz="3200" b="1" dirty="0"/>
            </a:br>
            <a:r>
              <a:rPr lang="en-US" sz="3200" dirty="0"/>
              <a:t>How parsonage is taxed and how to report it</a:t>
            </a:r>
          </a:p>
        </p:txBody>
      </p:sp>
      <p:sp>
        <p:nvSpPr>
          <p:cNvPr id="4" name="Content Placeholder 3"/>
          <p:cNvSpPr>
            <a:spLocks noGrp="1"/>
          </p:cNvSpPr>
          <p:nvPr>
            <p:ph sz="half" idx="2"/>
          </p:nvPr>
        </p:nvSpPr>
        <p:spPr/>
        <p:txBody>
          <a:bodyPr>
            <a:normAutofit/>
          </a:bodyPr>
          <a:lstStyle/>
          <a:p>
            <a:pPr lvl="1">
              <a:lnSpc>
                <a:spcPct val="100000"/>
              </a:lnSpc>
            </a:pPr>
            <a:r>
              <a:rPr lang="en-US" sz="2800" dirty="0"/>
              <a:t>Reporting clergy member income on W-2</a:t>
            </a:r>
          </a:p>
          <a:p>
            <a:pPr lvl="2">
              <a:lnSpc>
                <a:spcPct val="100000"/>
              </a:lnSpc>
            </a:pPr>
            <a:r>
              <a:rPr lang="en-US" sz="2400" dirty="0"/>
              <a:t>With parsonage designation, Rebbi is considered self employed</a:t>
            </a:r>
          </a:p>
          <a:p>
            <a:pPr lvl="2">
              <a:lnSpc>
                <a:spcPct val="100000"/>
              </a:lnSpc>
            </a:pPr>
            <a:r>
              <a:rPr lang="en-US" sz="2400" dirty="0"/>
              <a:t>Rebbi’s </a:t>
            </a:r>
            <a:r>
              <a:rPr lang="en-US" sz="2400" b="1" u="sng" dirty="0"/>
              <a:t>entire</a:t>
            </a:r>
            <a:r>
              <a:rPr lang="en-US" sz="2400" dirty="0"/>
              <a:t> salary now subject to 15.3% </a:t>
            </a:r>
            <a:r>
              <a:rPr lang="en-US" sz="2400" i="1" dirty="0"/>
              <a:t>FICA tax (same as self employed-1099).</a:t>
            </a:r>
          </a:p>
          <a:p>
            <a:pPr lvl="2">
              <a:lnSpc>
                <a:spcPct val="100000"/>
              </a:lnSpc>
            </a:pPr>
            <a:endParaRPr lang="en-US" sz="2800" i="1" dirty="0"/>
          </a:p>
        </p:txBody>
      </p:sp>
      <p:sp>
        <p:nvSpPr>
          <p:cNvPr id="7" name="Content Placeholder 6"/>
          <p:cNvSpPr>
            <a:spLocks noGrp="1"/>
          </p:cNvSpPr>
          <p:nvPr>
            <p:ph sz="half" idx="1"/>
          </p:nvPr>
        </p:nvSpPr>
        <p:spPr/>
        <p:txBody>
          <a:bodyPr>
            <a:normAutofit/>
          </a:bodyPr>
          <a:lstStyle/>
          <a:p>
            <a:pPr marL="0" indent="0">
              <a:buNone/>
            </a:pPr>
            <a:r>
              <a:rPr lang="en-US" b="1" dirty="0"/>
              <a:t>Recall:</a:t>
            </a:r>
            <a:r>
              <a:rPr lang="en-US" dirty="0"/>
              <a:t> Income tax + FICA tax</a:t>
            </a:r>
          </a:p>
        </p:txBody>
      </p:sp>
      <p:pic>
        <p:nvPicPr>
          <p:cNvPr id="8" name="Content Placeholder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64510"/>
            <a:ext cx="5334000" cy="4274402"/>
          </a:xfrm>
          <a:prstGeom prst="rect">
            <a:avLst/>
          </a:prstGeom>
        </p:spPr>
      </p:pic>
      <p:sp>
        <p:nvSpPr>
          <p:cNvPr id="3" name="Slide Number Placeholder 2"/>
          <p:cNvSpPr>
            <a:spLocks noGrp="1"/>
          </p:cNvSpPr>
          <p:nvPr>
            <p:ph type="sldNum" sz="quarter" idx="12"/>
          </p:nvPr>
        </p:nvSpPr>
        <p:spPr/>
        <p:txBody>
          <a:bodyPr/>
          <a:lstStyle/>
          <a:p>
            <a:fld id="{3EA1F1A7-48C2-4E94-9C48-7A1C6B186EC8}" type="slidenum">
              <a:rPr lang="en-US" smtClean="0"/>
              <a:t>19</a:t>
            </a:fld>
            <a:endParaRPr lang="en-US"/>
          </a:p>
        </p:txBody>
      </p:sp>
      <p:pic>
        <p:nvPicPr>
          <p:cNvPr id="6" name="Picture 5">
            <a:extLst>
              <a:ext uri="{FF2B5EF4-FFF2-40B4-BE49-F238E27FC236}">
                <a16:creationId xmlns:a16="http://schemas.microsoft.com/office/drawing/2014/main" id="{5F4E529C-23B6-4912-90B0-AFC8D9552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288" y="365125"/>
            <a:ext cx="812677" cy="677231"/>
          </a:xfrm>
          <a:prstGeom prst="rect">
            <a:avLst/>
          </a:prstGeom>
        </p:spPr>
      </p:pic>
    </p:spTree>
    <p:extLst>
      <p:ext uri="{BB962C8B-B14F-4D97-AF65-F5344CB8AC3E}">
        <p14:creationId xmlns:p14="http://schemas.microsoft.com/office/powerpoint/2010/main" val="340479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4887-08D4-4B20-95F0-A78730DA5002}"/>
              </a:ext>
            </a:extLst>
          </p:cNvPr>
          <p:cNvSpPr>
            <a:spLocks noGrp="1"/>
          </p:cNvSpPr>
          <p:nvPr>
            <p:ph type="title"/>
          </p:nvPr>
        </p:nvSpPr>
        <p:spPr/>
        <p:txBody>
          <a:bodyPr/>
          <a:lstStyle/>
          <a:p>
            <a:pPr algn="ctr"/>
            <a:r>
              <a:rPr lang="en-US" b="1" u="sng" dirty="0"/>
              <a:t>Today’s Agenda</a:t>
            </a:r>
          </a:p>
        </p:txBody>
      </p:sp>
      <p:sp>
        <p:nvSpPr>
          <p:cNvPr id="3" name="Content Placeholder 2">
            <a:extLst>
              <a:ext uri="{FF2B5EF4-FFF2-40B4-BE49-F238E27FC236}">
                <a16:creationId xmlns:a16="http://schemas.microsoft.com/office/drawing/2014/main" id="{E9624F57-0378-4CA7-946E-59DB14C0F506}"/>
              </a:ext>
            </a:extLst>
          </p:cNvPr>
          <p:cNvSpPr>
            <a:spLocks noGrp="1"/>
          </p:cNvSpPr>
          <p:nvPr>
            <p:ph idx="1"/>
          </p:nvPr>
        </p:nvSpPr>
        <p:spPr/>
        <p:txBody>
          <a:bodyPr>
            <a:normAutofit/>
          </a:bodyPr>
          <a:lstStyle/>
          <a:p>
            <a:r>
              <a:rPr lang="en-US" sz="5400" dirty="0"/>
              <a:t>Introduction</a:t>
            </a:r>
          </a:p>
          <a:p>
            <a:r>
              <a:rPr lang="en-US" sz="5400" dirty="0"/>
              <a:t>QTR</a:t>
            </a:r>
          </a:p>
          <a:p>
            <a:r>
              <a:rPr lang="en-US" sz="5400" dirty="0"/>
              <a:t>Parsonage</a:t>
            </a:r>
          </a:p>
          <a:p>
            <a:r>
              <a:rPr lang="en-US" sz="5400" dirty="0"/>
              <a:t>Miscellaneous</a:t>
            </a:r>
          </a:p>
          <a:p>
            <a:r>
              <a:rPr lang="en-US" sz="5400" dirty="0"/>
              <a:t>Q &amp; A</a:t>
            </a:r>
          </a:p>
        </p:txBody>
      </p:sp>
      <p:sp>
        <p:nvSpPr>
          <p:cNvPr id="4" name="Slide Number Placeholder 3">
            <a:extLst>
              <a:ext uri="{FF2B5EF4-FFF2-40B4-BE49-F238E27FC236}">
                <a16:creationId xmlns:a16="http://schemas.microsoft.com/office/drawing/2014/main" id="{9EA4F269-EA5A-4E20-8EFA-154C25FC31AD}"/>
              </a:ext>
            </a:extLst>
          </p:cNvPr>
          <p:cNvSpPr>
            <a:spLocks noGrp="1"/>
          </p:cNvSpPr>
          <p:nvPr>
            <p:ph type="sldNum" sz="quarter" idx="12"/>
          </p:nvPr>
        </p:nvSpPr>
        <p:spPr/>
        <p:txBody>
          <a:bodyPr/>
          <a:lstStyle/>
          <a:p>
            <a:fld id="{3EA1F1A7-48C2-4E94-9C48-7A1C6B186EC8}" type="slidenum">
              <a:rPr lang="en-US" smtClean="0"/>
              <a:t>2</a:t>
            </a:fld>
            <a:endParaRPr lang="en-US"/>
          </a:p>
        </p:txBody>
      </p:sp>
    </p:spTree>
    <p:extLst>
      <p:ext uri="{BB962C8B-B14F-4D97-AF65-F5344CB8AC3E}">
        <p14:creationId xmlns:p14="http://schemas.microsoft.com/office/powerpoint/2010/main" val="23198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Parsonage (cont.)</a:t>
            </a:r>
          </a:p>
        </p:txBody>
      </p:sp>
      <p:sp>
        <p:nvSpPr>
          <p:cNvPr id="4" name="Slide Number Placeholder 3"/>
          <p:cNvSpPr>
            <a:spLocks noGrp="1"/>
          </p:cNvSpPr>
          <p:nvPr>
            <p:ph type="sldNum" sz="quarter" idx="12"/>
          </p:nvPr>
        </p:nvSpPr>
        <p:spPr/>
        <p:txBody>
          <a:bodyPr/>
          <a:lstStyle/>
          <a:p>
            <a:fld id="{3EA1F1A7-48C2-4E94-9C48-7A1C6B186EC8}" type="slidenum">
              <a:rPr lang="en-US" smtClean="0"/>
              <a:t>20</a:t>
            </a:fld>
            <a:endParaRPr lang="en-US"/>
          </a:p>
        </p:txBody>
      </p:sp>
      <p:sp>
        <p:nvSpPr>
          <p:cNvPr id="6" name="Content Placeholder 5">
            <a:extLst>
              <a:ext uri="{FF2B5EF4-FFF2-40B4-BE49-F238E27FC236}">
                <a16:creationId xmlns:a16="http://schemas.microsoft.com/office/drawing/2014/main" id="{420D1951-F92C-4DBA-963E-16B87016AF43}"/>
              </a:ext>
            </a:extLst>
          </p:cNvPr>
          <p:cNvSpPr>
            <a:spLocks noGrp="1"/>
          </p:cNvSpPr>
          <p:nvPr>
            <p:ph sz="half" idx="2"/>
          </p:nvPr>
        </p:nvSpPr>
        <p:spPr>
          <a:xfrm>
            <a:off x="6172200" y="1690688"/>
            <a:ext cx="5181600" cy="4486275"/>
          </a:xfrm>
        </p:spPr>
        <p:txBody>
          <a:bodyPr>
            <a:normAutofit fontScale="85000" lnSpcReduction="20000"/>
          </a:bodyPr>
          <a:lstStyle/>
          <a:p>
            <a:r>
              <a:rPr lang="en-US" b="1" dirty="0"/>
              <a:t>Clergy W-2 explanation</a:t>
            </a:r>
          </a:p>
          <a:p>
            <a:pPr lvl="1">
              <a:lnSpc>
                <a:spcPct val="150000"/>
              </a:lnSpc>
            </a:pPr>
            <a:r>
              <a:rPr lang="en-US" dirty="0"/>
              <a:t>Total salary package 40K </a:t>
            </a:r>
          </a:p>
          <a:p>
            <a:pPr lvl="1">
              <a:lnSpc>
                <a:spcPct val="150000"/>
              </a:lnSpc>
            </a:pPr>
            <a:r>
              <a:rPr lang="en-US" dirty="0"/>
              <a:t>Parsonage portion 10K (30K+10K)</a:t>
            </a:r>
          </a:p>
          <a:p>
            <a:pPr lvl="1">
              <a:lnSpc>
                <a:spcPct val="150000"/>
              </a:lnSpc>
            </a:pPr>
            <a:r>
              <a:rPr lang="en-US" dirty="0"/>
              <a:t>Reports 30K on W-2 box 1 only</a:t>
            </a:r>
          </a:p>
          <a:p>
            <a:pPr lvl="1">
              <a:lnSpc>
                <a:spcPct val="150000"/>
              </a:lnSpc>
            </a:pPr>
            <a:r>
              <a:rPr lang="en-US" i="1" dirty="0"/>
              <a:t>FICA 15.3% tax on 40K= $6,120</a:t>
            </a:r>
          </a:p>
          <a:p>
            <a:pPr lvl="1">
              <a:lnSpc>
                <a:spcPct val="150000"/>
              </a:lnSpc>
            </a:pPr>
            <a:r>
              <a:rPr lang="en-US" dirty="0"/>
              <a:t>Rebbi loses $2,295 (30K x 7.65%)</a:t>
            </a:r>
          </a:p>
          <a:p>
            <a:pPr lvl="1">
              <a:lnSpc>
                <a:spcPct val="150000"/>
              </a:lnSpc>
            </a:pPr>
            <a:r>
              <a:rPr lang="en-US" dirty="0"/>
              <a:t>School </a:t>
            </a:r>
            <a:r>
              <a:rPr lang="en-US" u="sng" dirty="0"/>
              <a:t>may</a:t>
            </a:r>
            <a:r>
              <a:rPr lang="en-US" dirty="0"/>
              <a:t> add $2,295 to salary to compensate Rebbi for additional tax</a:t>
            </a:r>
          </a:p>
          <a:p>
            <a:pPr lvl="1">
              <a:lnSpc>
                <a:spcPct val="150000"/>
              </a:lnSpc>
            </a:pPr>
            <a:r>
              <a:rPr lang="en-US" dirty="0"/>
              <a:t>That $2,295 counts as additional income and is added back to the W-2</a:t>
            </a:r>
          </a:p>
          <a:p>
            <a:endParaRPr lang="en-US" dirty="0"/>
          </a:p>
        </p:txBody>
      </p:sp>
      <p:graphicFrame>
        <p:nvGraphicFramePr>
          <p:cNvPr id="8" name="Content Placeholder 7">
            <a:extLst>
              <a:ext uri="{FF2B5EF4-FFF2-40B4-BE49-F238E27FC236}">
                <a16:creationId xmlns:a16="http://schemas.microsoft.com/office/drawing/2014/main" id="{087728FB-B10E-4588-BB3B-DD3FCB0C3FFF}"/>
              </a:ext>
            </a:extLst>
          </p:cNvPr>
          <p:cNvGraphicFramePr>
            <a:graphicFrameLocks noGrp="1" noChangeAspect="1"/>
          </p:cNvGraphicFramePr>
          <p:nvPr>
            <p:ph sz="half" idx="1"/>
            <p:extLst>
              <p:ext uri="{D42A27DB-BD31-4B8C-83A1-F6EECF244321}">
                <p14:modId xmlns:p14="http://schemas.microsoft.com/office/powerpoint/2010/main" val="3180347654"/>
              </p:ext>
            </p:extLst>
          </p:nvPr>
        </p:nvGraphicFramePr>
        <p:xfrm>
          <a:off x="1000125" y="1690688"/>
          <a:ext cx="4752975" cy="5453062"/>
        </p:xfrm>
        <a:graphic>
          <a:graphicData uri="http://schemas.openxmlformats.org/presentationml/2006/ole">
            <mc:AlternateContent xmlns:mc="http://schemas.openxmlformats.org/markup-compatibility/2006">
              <mc:Choice xmlns:v="urn:schemas-microsoft-com:vml" Requires="v">
                <p:oleObj spid="_x0000_s4119" name="Acrobat Document" r:id="rId3" imgW="5667480" imgH="7381800" progId="AcroExch.Document.DC">
                  <p:embed/>
                </p:oleObj>
              </mc:Choice>
              <mc:Fallback>
                <p:oleObj name="Acrobat Document" r:id="rId3" imgW="5667480" imgH="7381800" progId="AcroExch.Document.DC">
                  <p:embed/>
                  <p:pic>
                    <p:nvPicPr>
                      <p:cNvPr id="0" name=""/>
                      <p:cNvPicPr/>
                      <p:nvPr/>
                    </p:nvPicPr>
                    <p:blipFill>
                      <a:blip r:embed="rId4"/>
                      <a:stretch>
                        <a:fillRect/>
                      </a:stretch>
                    </p:blipFill>
                    <p:spPr>
                      <a:xfrm>
                        <a:off x="1000125" y="1690688"/>
                        <a:ext cx="4752975" cy="545306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4B23F0B-0427-4250-A468-96B81AC7A394}"/>
              </a:ext>
            </a:extLst>
          </p:cNvPr>
          <p:cNvGraphicFramePr>
            <a:graphicFrameLocks noChangeAspect="1"/>
          </p:cNvGraphicFramePr>
          <p:nvPr>
            <p:extLst>
              <p:ext uri="{D42A27DB-BD31-4B8C-83A1-F6EECF244321}">
                <p14:modId xmlns:p14="http://schemas.microsoft.com/office/powerpoint/2010/main" val="2477991422"/>
              </p:ext>
            </p:extLst>
          </p:nvPr>
        </p:nvGraphicFramePr>
        <p:xfrm>
          <a:off x="1076530" y="1535216"/>
          <a:ext cx="4159250" cy="6468242"/>
        </p:xfrm>
        <a:graphic>
          <a:graphicData uri="http://schemas.openxmlformats.org/presentationml/2006/ole">
            <mc:AlternateContent xmlns:mc="http://schemas.openxmlformats.org/markup-compatibility/2006">
              <mc:Choice xmlns:v="urn:schemas-microsoft-com:vml" Requires="v">
                <p:oleObj spid="_x0000_s4120" name="Acrobat Document" r:id="rId5" imgW="5667119" imgH="7381800" progId="AcroExch.Document.DC">
                  <p:embed/>
                </p:oleObj>
              </mc:Choice>
              <mc:Fallback>
                <p:oleObj name="Acrobat Document" r:id="rId5" imgW="5667119" imgH="7381800" progId="AcroExch.Document.DC">
                  <p:embed/>
                  <p:pic>
                    <p:nvPicPr>
                      <p:cNvPr id="0" name=""/>
                      <p:cNvPicPr/>
                      <p:nvPr/>
                    </p:nvPicPr>
                    <p:blipFill>
                      <a:blip r:embed="rId6"/>
                      <a:stretch>
                        <a:fillRect/>
                      </a:stretch>
                    </p:blipFill>
                    <p:spPr>
                      <a:xfrm>
                        <a:off x="1076530" y="1535216"/>
                        <a:ext cx="4159250" cy="6468242"/>
                      </a:xfrm>
                      <a:prstGeom prst="rect">
                        <a:avLst/>
                      </a:prstGeom>
                    </p:spPr>
                  </p:pic>
                </p:oleObj>
              </mc:Fallback>
            </mc:AlternateContent>
          </a:graphicData>
        </a:graphic>
      </p:graphicFrame>
    </p:spTree>
    <p:extLst>
      <p:ext uri="{BB962C8B-B14F-4D97-AF65-F5344CB8AC3E}">
        <p14:creationId xmlns:p14="http://schemas.microsoft.com/office/powerpoint/2010/main" val="3464897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B85-2E76-46EA-874F-C6B9643F0F31}"/>
              </a:ext>
            </a:extLst>
          </p:cNvPr>
          <p:cNvSpPr>
            <a:spLocks noGrp="1"/>
          </p:cNvSpPr>
          <p:nvPr>
            <p:ph type="title"/>
          </p:nvPr>
        </p:nvSpPr>
        <p:spPr/>
        <p:txBody>
          <a:bodyPr/>
          <a:lstStyle/>
          <a:p>
            <a:r>
              <a:rPr lang="en-US" dirty="0"/>
              <a:t>Regular W-2 vs Clergy W-2</a:t>
            </a:r>
          </a:p>
        </p:txBody>
      </p:sp>
      <p:sp>
        <p:nvSpPr>
          <p:cNvPr id="5" name="Slide Number Placeholder 4">
            <a:extLst>
              <a:ext uri="{FF2B5EF4-FFF2-40B4-BE49-F238E27FC236}">
                <a16:creationId xmlns:a16="http://schemas.microsoft.com/office/drawing/2014/main" id="{FE9BBCC2-7DED-4208-8293-1352FBD7F2F0}"/>
              </a:ext>
            </a:extLst>
          </p:cNvPr>
          <p:cNvSpPr>
            <a:spLocks noGrp="1"/>
          </p:cNvSpPr>
          <p:nvPr>
            <p:ph type="sldNum" sz="quarter" idx="12"/>
          </p:nvPr>
        </p:nvSpPr>
        <p:spPr/>
        <p:txBody>
          <a:bodyPr/>
          <a:lstStyle/>
          <a:p>
            <a:fld id="{3EA1F1A7-48C2-4E94-9C48-7A1C6B186EC8}" type="slidenum">
              <a:rPr lang="en-US" smtClean="0"/>
              <a:t>21</a:t>
            </a:fld>
            <a:endParaRPr lang="en-US"/>
          </a:p>
        </p:txBody>
      </p:sp>
      <p:sp>
        <p:nvSpPr>
          <p:cNvPr id="8" name="Content Placeholder 7">
            <a:extLst>
              <a:ext uri="{FF2B5EF4-FFF2-40B4-BE49-F238E27FC236}">
                <a16:creationId xmlns:a16="http://schemas.microsoft.com/office/drawing/2014/main" id="{B0663B17-75DD-46CE-A7AA-B674C0147E00}"/>
              </a:ext>
            </a:extLst>
          </p:cNvPr>
          <p:cNvSpPr>
            <a:spLocks noGrp="1"/>
          </p:cNvSpPr>
          <p:nvPr>
            <p:ph sz="half" idx="2"/>
          </p:nvPr>
        </p:nvSpPr>
        <p:spPr/>
        <p:txBody>
          <a:bodyPr/>
          <a:lstStyle/>
          <a:p>
            <a:r>
              <a:rPr lang="en-US" dirty="0"/>
              <a:t>Reported as a regular W-2</a:t>
            </a:r>
          </a:p>
          <a:p>
            <a:pPr lvl="1"/>
            <a:r>
              <a:rPr lang="en-US" dirty="0"/>
              <a:t>Total salary package 40K</a:t>
            </a:r>
          </a:p>
          <a:p>
            <a:pPr lvl="1"/>
            <a:r>
              <a:rPr lang="en-US" dirty="0"/>
              <a:t>Parsonage portion 10K (30K+ 10K)</a:t>
            </a:r>
          </a:p>
          <a:p>
            <a:pPr lvl="1"/>
            <a:r>
              <a:rPr lang="en-US" dirty="0"/>
              <a:t>Reports regular wages of 30K subject to FICA taxes</a:t>
            </a:r>
          </a:p>
          <a:p>
            <a:pPr lvl="1"/>
            <a:r>
              <a:rPr lang="en-US" dirty="0"/>
              <a:t>Rebbi pays $2,295 of FICA like any “regular” employee</a:t>
            </a:r>
          </a:p>
          <a:p>
            <a:pPr lvl="1"/>
            <a:endParaRPr lang="en-US" dirty="0"/>
          </a:p>
        </p:txBody>
      </p:sp>
      <p:graphicFrame>
        <p:nvGraphicFramePr>
          <p:cNvPr id="6" name="Content Placeholder 5">
            <a:extLst>
              <a:ext uri="{FF2B5EF4-FFF2-40B4-BE49-F238E27FC236}">
                <a16:creationId xmlns:a16="http://schemas.microsoft.com/office/drawing/2014/main" id="{AECC9860-B6F4-4CB3-9071-4689A35DE37C}"/>
              </a:ext>
            </a:extLst>
          </p:cNvPr>
          <p:cNvGraphicFramePr>
            <a:graphicFrameLocks noGrp="1" noChangeAspect="1"/>
          </p:cNvGraphicFramePr>
          <p:nvPr>
            <p:ph sz="half" idx="1"/>
            <p:extLst>
              <p:ext uri="{D42A27DB-BD31-4B8C-83A1-F6EECF244321}">
                <p14:modId xmlns:p14="http://schemas.microsoft.com/office/powerpoint/2010/main" val="325453447"/>
              </p:ext>
            </p:extLst>
          </p:nvPr>
        </p:nvGraphicFramePr>
        <p:xfrm>
          <a:off x="1066801" y="1825624"/>
          <a:ext cx="4695824" cy="5280025"/>
        </p:xfrm>
        <a:graphic>
          <a:graphicData uri="http://schemas.openxmlformats.org/presentationml/2006/ole">
            <mc:AlternateContent xmlns:mc="http://schemas.openxmlformats.org/markup-compatibility/2006">
              <mc:Choice xmlns:v="urn:schemas-microsoft-com:vml" Requires="v">
                <p:oleObj spid="_x0000_s3098" name="Acrobat Document" r:id="rId3" imgW="5667119" imgH="7381800" progId="AcroExch.Document.DC">
                  <p:embed/>
                </p:oleObj>
              </mc:Choice>
              <mc:Fallback>
                <p:oleObj name="Acrobat Document" r:id="rId3" imgW="5667119" imgH="7381800" progId="AcroExch.Document.DC">
                  <p:embed/>
                  <p:pic>
                    <p:nvPicPr>
                      <p:cNvPr id="0" name=""/>
                      <p:cNvPicPr/>
                      <p:nvPr/>
                    </p:nvPicPr>
                    <p:blipFill>
                      <a:blip r:embed="rId4"/>
                      <a:stretch>
                        <a:fillRect/>
                      </a:stretch>
                    </p:blipFill>
                    <p:spPr>
                      <a:xfrm>
                        <a:off x="1066801" y="1825624"/>
                        <a:ext cx="4695824" cy="5280025"/>
                      </a:xfrm>
                      <a:prstGeom prst="rect">
                        <a:avLst/>
                      </a:prstGeom>
                    </p:spPr>
                  </p:pic>
                </p:oleObj>
              </mc:Fallback>
            </mc:AlternateContent>
          </a:graphicData>
        </a:graphic>
      </p:graphicFrame>
    </p:spTree>
    <p:extLst>
      <p:ext uri="{BB962C8B-B14F-4D97-AF65-F5344CB8AC3E}">
        <p14:creationId xmlns:p14="http://schemas.microsoft.com/office/powerpoint/2010/main" val="364321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C396-1E63-4E76-B60A-69A1F81BF304}"/>
              </a:ext>
            </a:extLst>
          </p:cNvPr>
          <p:cNvSpPr>
            <a:spLocks noGrp="1"/>
          </p:cNvSpPr>
          <p:nvPr>
            <p:ph type="title"/>
          </p:nvPr>
        </p:nvSpPr>
        <p:spPr/>
        <p:txBody>
          <a:bodyPr/>
          <a:lstStyle/>
          <a:p>
            <a:r>
              <a:rPr lang="en-US" dirty="0"/>
              <a:t>Clergy W-2 continued</a:t>
            </a:r>
          </a:p>
        </p:txBody>
      </p:sp>
      <p:sp>
        <p:nvSpPr>
          <p:cNvPr id="3" name="Content Placeholder 2">
            <a:extLst>
              <a:ext uri="{FF2B5EF4-FFF2-40B4-BE49-F238E27FC236}">
                <a16:creationId xmlns:a16="http://schemas.microsoft.com/office/drawing/2014/main" id="{DC8007AA-D49E-4B04-8778-B7FDA95FCEE6}"/>
              </a:ext>
            </a:extLst>
          </p:cNvPr>
          <p:cNvSpPr>
            <a:spLocks noGrp="1"/>
          </p:cNvSpPr>
          <p:nvPr>
            <p:ph sz="half" idx="1"/>
          </p:nvPr>
        </p:nvSpPr>
        <p:spPr/>
        <p:txBody>
          <a:bodyPr/>
          <a:lstStyle/>
          <a:p>
            <a:r>
              <a:rPr lang="en-US" dirty="0"/>
              <a:t>So what’s wrong with leaving the W-2 as a regular one? Doesn’t the IRS get their FICA tax either way? Why complicate things?</a:t>
            </a:r>
          </a:p>
          <a:p>
            <a:endParaRPr lang="en-US" dirty="0"/>
          </a:p>
        </p:txBody>
      </p:sp>
      <p:sp>
        <p:nvSpPr>
          <p:cNvPr id="4" name="Content Placeholder 3">
            <a:extLst>
              <a:ext uri="{FF2B5EF4-FFF2-40B4-BE49-F238E27FC236}">
                <a16:creationId xmlns:a16="http://schemas.microsoft.com/office/drawing/2014/main" id="{AB050E85-2833-4576-9DB6-A27C43D532F4}"/>
              </a:ext>
            </a:extLst>
          </p:cNvPr>
          <p:cNvSpPr>
            <a:spLocks noGrp="1"/>
          </p:cNvSpPr>
          <p:nvPr>
            <p:ph sz="half" idx="2"/>
          </p:nvPr>
        </p:nvSpPr>
        <p:spPr/>
        <p:txBody>
          <a:bodyPr/>
          <a:lstStyle/>
          <a:p>
            <a:endParaRPr lang="en-US" dirty="0"/>
          </a:p>
        </p:txBody>
      </p:sp>
      <p:sp>
        <p:nvSpPr>
          <p:cNvPr id="5" name="Slide Number Placeholder 4">
            <a:extLst>
              <a:ext uri="{FF2B5EF4-FFF2-40B4-BE49-F238E27FC236}">
                <a16:creationId xmlns:a16="http://schemas.microsoft.com/office/drawing/2014/main" id="{D1696D40-27DA-4A4A-B350-5E476B021CF5}"/>
              </a:ext>
            </a:extLst>
          </p:cNvPr>
          <p:cNvSpPr>
            <a:spLocks noGrp="1"/>
          </p:cNvSpPr>
          <p:nvPr>
            <p:ph type="sldNum" sz="quarter" idx="12"/>
          </p:nvPr>
        </p:nvSpPr>
        <p:spPr/>
        <p:txBody>
          <a:bodyPr/>
          <a:lstStyle/>
          <a:p>
            <a:fld id="{3EA1F1A7-48C2-4E94-9C48-7A1C6B186EC8}" type="slidenum">
              <a:rPr lang="en-US" smtClean="0"/>
              <a:t>22</a:t>
            </a:fld>
            <a:endParaRPr lang="en-US"/>
          </a:p>
        </p:txBody>
      </p:sp>
    </p:spTree>
    <p:extLst>
      <p:ext uri="{BB962C8B-B14F-4D97-AF65-F5344CB8AC3E}">
        <p14:creationId xmlns:p14="http://schemas.microsoft.com/office/powerpoint/2010/main" val="181538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50F6-6A13-4749-A70C-57719719598D}"/>
              </a:ext>
            </a:extLst>
          </p:cNvPr>
          <p:cNvSpPr>
            <a:spLocks noGrp="1"/>
          </p:cNvSpPr>
          <p:nvPr>
            <p:ph type="title"/>
          </p:nvPr>
        </p:nvSpPr>
        <p:spPr/>
        <p:txBody>
          <a:bodyPr/>
          <a:lstStyle/>
          <a:p>
            <a:r>
              <a:rPr lang="en-US" dirty="0"/>
              <a:t>Taxes- </a:t>
            </a:r>
            <a:r>
              <a:rPr lang="en-US" sz="3600" dirty="0"/>
              <a:t>Does it make sense to take parsonage?</a:t>
            </a:r>
            <a:r>
              <a:rPr lang="en-US" dirty="0"/>
              <a:t>	</a:t>
            </a:r>
          </a:p>
        </p:txBody>
      </p:sp>
      <p:sp>
        <p:nvSpPr>
          <p:cNvPr id="3" name="Content Placeholder 2">
            <a:extLst>
              <a:ext uri="{FF2B5EF4-FFF2-40B4-BE49-F238E27FC236}">
                <a16:creationId xmlns:a16="http://schemas.microsoft.com/office/drawing/2014/main" id="{3C366335-10C7-4DDC-B26A-F2CC79E5C2BB}"/>
              </a:ext>
            </a:extLst>
          </p:cNvPr>
          <p:cNvSpPr>
            <a:spLocks noGrp="1"/>
          </p:cNvSpPr>
          <p:nvPr>
            <p:ph sz="half" idx="1"/>
          </p:nvPr>
        </p:nvSpPr>
        <p:spPr/>
        <p:txBody>
          <a:bodyPr/>
          <a:lstStyle/>
          <a:p>
            <a:pPr lvl="1"/>
            <a:endParaRPr lang="en-US" dirty="0"/>
          </a:p>
          <a:p>
            <a:pPr marL="457200" lvl="1" indent="0">
              <a:buNone/>
            </a:pPr>
            <a:endParaRPr lang="en-US" u="sng" dirty="0"/>
          </a:p>
          <a:p>
            <a:pPr marL="457200" lvl="1" indent="0">
              <a:buNone/>
            </a:pPr>
            <a:endParaRPr lang="en-US" u="sng" dirty="0"/>
          </a:p>
          <a:p>
            <a:pPr marL="457200" lvl="1" indent="0">
              <a:buNone/>
            </a:pPr>
            <a:endParaRPr lang="en-US" u="sng" dirty="0"/>
          </a:p>
          <a:p>
            <a:pPr marL="457200" lvl="1" indent="0">
              <a:buNone/>
            </a:pPr>
            <a:endParaRPr lang="en-US" u="sng" dirty="0"/>
          </a:p>
          <a:p>
            <a:pPr marL="457200" lvl="1" indent="0">
              <a:buNone/>
            </a:pPr>
            <a:r>
              <a:rPr lang="en-US" u="sng" dirty="0"/>
              <a:t>Original intention of the law</a:t>
            </a:r>
          </a:p>
          <a:p>
            <a:pPr lvl="2"/>
            <a:r>
              <a:rPr lang="en-US" dirty="0"/>
              <a:t>50K salary (25K parsonage)</a:t>
            </a:r>
          </a:p>
          <a:p>
            <a:pPr lvl="2"/>
            <a:r>
              <a:rPr lang="en-US" dirty="0"/>
              <a:t>0 dependents </a:t>
            </a:r>
          </a:p>
          <a:p>
            <a:pPr lvl="2"/>
            <a:r>
              <a:rPr lang="en-US" dirty="0"/>
              <a:t>No parsonage		</a:t>
            </a:r>
            <a:r>
              <a:rPr lang="en-US" u="sng" dirty="0"/>
              <a:t>$9,372</a:t>
            </a:r>
          </a:p>
          <a:p>
            <a:pPr lvl="2"/>
            <a:r>
              <a:rPr lang="en-US" dirty="0"/>
              <a:t>With parsonage	</a:t>
            </a:r>
            <a:r>
              <a:rPr lang="en-US" u="sng" dirty="0"/>
              <a:t>$7,431</a:t>
            </a:r>
            <a:r>
              <a:rPr lang="en-US" dirty="0"/>
              <a:t>	</a:t>
            </a:r>
          </a:p>
        </p:txBody>
      </p:sp>
      <p:sp>
        <p:nvSpPr>
          <p:cNvPr id="4" name="Content Placeholder 3">
            <a:extLst>
              <a:ext uri="{FF2B5EF4-FFF2-40B4-BE49-F238E27FC236}">
                <a16:creationId xmlns:a16="http://schemas.microsoft.com/office/drawing/2014/main" id="{F2AF9E11-2970-4945-A463-FC464A1834CF}"/>
              </a:ext>
            </a:extLst>
          </p:cNvPr>
          <p:cNvSpPr>
            <a:spLocks noGrp="1"/>
          </p:cNvSpPr>
          <p:nvPr>
            <p:ph sz="half" idx="2"/>
          </p:nvPr>
        </p:nvSpPr>
        <p:spPr>
          <a:xfrm>
            <a:off x="6172200" y="1761688"/>
            <a:ext cx="5181600" cy="4415275"/>
          </a:xfrm>
        </p:spPr>
        <p:txBody>
          <a:bodyPr/>
          <a:lstStyle/>
          <a:p>
            <a:pPr marL="0" indent="0">
              <a:buNone/>
            </a:pPr>
            <a:endParaRPr lang="en-US" dirty="0"/>
          </a:p>
          <a:p>
            <a:pPr marL="457200" lvl="1" indent="0">
              <a:buNone/>
            </a:pPr>
            <a:r>
              <a:rPr lang="en-US" dirty="0"/>
              <a:t> </a:t>
            </a:r>
          </a:p>
          <a:p>
            <a:pPr marL="457200" lvl="1" indent="0">
              <a:buNone/>
            </a:pPr>
            <a:endParaRPr lang="en-US" u="sng" dirty="0"/>
          </a:p>
          <a:p>
            <a:pPr marL="457200" lvl="1" indent="0">
              <a:buNone/>
            </a:pPr>
            <a:endParaRPr lang="en-US" u="sng" dirty="0"/>
          </a:p>
          <a:p>
            <a:pPr marL="457200" lvl="1" indent="0">
              <a:buNone/>
            </a:pPr>
            <a:endParaRPr lang="en-US" u="sng" dirty="0"/>
          </a:p>
          <a:p>
            <a:pPr marL="457200" lvl="1" indent="0">
              <a:buNone/>
            </a:pPr>
            <a:r>
              <a:rPr lang="en-US" u="sng" dirty="0"/>
              <a:t>How it applies to a Rebbi </a:t>
            </a:r>
          </a:p>
          <a:p>
            <a:pPr lvl="2"/>
            <a:r>
              <a:rPr lang="en-US" dirty="0"/>
              <a:t>50K salary (25K parsonage)</a:t>
            </a:r>
          </a:p>
          <a:p>
            <a:pPr lvl="2"/>
            <a:r>
              <a:rPr lang="en-US" dirty="0"/>
              <a:t>10 dependents</a:t>
            </a:r>
          </a:p>
          <a:p>
            <a:pPr lvl="2"/>
            <a:r>
              <a:rPr lang="en-US" dirty="0"/>
              <a:t>No parsonage 		</a:t>
            </a:r>
            <a:r>
              <a:rPr lang="en-US" u="sng" dirty="0"/>
              <a:t>$3,825</a:t>
            </a:r>
          </a:p>
          <a:p>
            <a:pPr lvl="2"/>
            <a:r>
              <a:rPr lang="en-US" dirty="0"/>
              <a:t>With parsonage	</a:t>
            </a:r>
            <a:r>
              <a:rPr lang="en-US" u="sng" dirty="0"/>
              <a:t>$5,738</a:t>
            </a:r>
          </a:p>
          <a:p>
            <a:endParaRPr lang="en-US" dirty="0"/>
          </a:p>
        </p:txBody>
      </p:sp>
      <p:sp>
        <p:nvSpPr>
          <p:cNvPr id="5" name="Slide Number Placeholder 4">
            <a:extLst>
              <a:ext uri="{FF2B5EF4-FFF2-40B4-BE49-F238E27FC236}">
                <a16:creationId xmlns:a16="http://schemas.microsoft.com/office/drawing/2014/main" id="{A69B5A61-A32C-40B5-9E2A-F59D6BC106BE}"/>
              </a:ext>
            </a:extLst>
          </p:cNvPr>
          <p:cNvSpPr>
            <a:spLocks noGrp="1"/>
          </p:cNvSpPr>
          <p:nvPr>
            <p:ph type="sldNum" sz="quarter" idx="12"/>
          </p:nvPr>
        </p:nvSpPr>
        <p:spPr/>
        <p:txBody>
          <a:bodyPr/>
          <a:lstStyle/>
          <a:p>
            <a:fld id="{3EA1F1A7-48C2-4E94-9C48-7A1C6B186EC8}" type="slidenum">
              <a:rPr lang="en-US" smtClean="0"/>
              <a:t>23</a:t>
            </a:fld>
            <a:endParaRPr lang="en-US"/>
          </a:p>
        </p:txBody>
      </p:sp>
      <p:pic>
        <p:nvPicPr>
          <p:cNvPr id="7" name="Picture 6">
            <a:extLst>
              <a:ext uri="{FF2B5EF4-FFF2-40B4-BE49-F238E27FC236}">
                <a16:creationId xmlns:a16="http://schemas.microsoft.com/office/drawing/2014/main" id="{1084AA87-CDA8-44E8-A5A0-DAF1E5297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985" y="1822450"/>
            <a:ext cx="1580866" cy="1686257"/>
          </a:xfrm>
          <a:prstGeom prst="rect">
            <a:avLst/>
          </a:prstGeom>
        </p:spPr>
      </p:pic>
      <p:pic>
        <p:nvPicPr>
          <p:cNvPr id="9" name="Picture 8">
            <a:extLst>
              <a:ext uri="{FF2B5EF4-FFF2-40B4-BE49-F238E27FC236}">
                <a16:creationId xmlns:a16="http://schemas.microsoft.com/office/drawing/2014/main" id="{F00AD997-133A-42F8-8A24-0882266B7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1290" y="1761688"/>
            <a:ext cx="1587445" cy="1697345"/>
          </a:xfrm>
          <a:prstGeom prst="rect">
            <a:avLst/>
          </a:prstGeom>
        </p:spPr>
      </p:pic>
    </p:spTree>
    <p:extLst>
      <p:ext uri="{BB962C8B-B14F-4D97-AF65-F5344CB8AC3E}">
        <p14:creationId xmlns:p14="http://schemas.microsoft.com/office/powerpoint/2010/main" val="4131024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IV. Miscellaneous</a:t>
            </a:r>
          </a:p>
        </p:txBody>
      </p:sp>
      <p:sp>
        <p:nvSpPr>
          <p:cNvPr id="6" name="Text Placeholder 5"/>
          <p:cNvSpPr>
            <a:spLocks noGrp="1"/>
          </p:cNvSpPr>
          <p:nvPr>
            <p:ph type="body" idx="1"/>
          </p:nvPr>
        </p:nvSpPr>
        <p:spPr/>
        <p:txBody>
          <a:bodyPr/>
          <a:lstStyle/>
          <a:p>
            <a:r>
              <a:rPr lang="en-US" dirty="0"/>
              <a:t>Other compensation that may not be taxable </a:t>
            </a:r>
          </a:p>
        </p:txBody>
      </p:sp>
      <p:sp>
        <p:nvSpPr>
          <p:cNvPr id="2" name="Slide Number Placeholder 1"/>
          <p:cNvSpPr>
            <a:spLocks noGrp="1"/>
          </p:cNvSpPr>
          <p:nvPr>
            <p:ph type="sldNum" sz="quarter" idx="12"/>
          </p:nvPr>
        </p:nvSpPr>
        <p:spPr/>
        <p:txBody>
          <a:bodyPr/>
          <a:lstStyle/>
          <a:p>
            <a:fld id="{3EA1F1A7-48C2-4E94-9C48-7A1C6B186EC8}" type="slidenum">
              <a:rPr lang="en-US" smtClean="0"/>
              <a:t>24</a:t>
            </a:fld>
            <a:endParaRPr lang="en-US"/>
          </a:p>
        </p:txBody>
      </p:sp>
    </p:spTree>
    <p:extLst>
      <p:ext uri="{BB962C8B-B14F-4D97-AF65-F5344CB8AC3E}">
        <p14:creationId xmlns:p14="http://schemas.microsoft.com/office/powerpoint/2010/main" val="168526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Miscellaneous Other Compensation</a:t>
            </a:r>
          </a:p>
        </p:txBody>
      </p:sp>
      <p:sp>
        <p:nvSpPr>
          <p:cNvPr id="5" name="Content Placeholder 4"/>
          <p:cNvSpPr>
            <a:spLocks noGrp="1"/>
          </p:cNvSpPr>
          <p:nvPr>
            <p:ph sz="half" idx="1"/>
          </p:nvPr>
        </p:nvSpPr>
        <p:spPr/>
        <p:txBody>
          <a:bodyPr>
            <a:normAutofit/>
          </a:bodyPr>
          <a:lstStyle/>
          <a:p>
            <a:endParaRPr lang="en-US" dirty="0"/>
          </a:p>
          <a:p>
            <a:r>
              <a:rPr lang="en-US" dirty="0"/>
              <a:t>Bonuses before Yom Tov</a:t>
            </a:r>
          </a:p>
          <a:p>
            <a:endParaRPr lang="en-US" dirty="0"/>
          </a:p>
          <a:p>
            <a:r>
              <a:rPr lang="en-US" dirty="0"/>
              <a:t>Simcha fund for Rebbeim</a:t>
            </a:r>
          </a:p>
          <a:p>
            <a:endParaRPr lang="en-US" dirty="0"/>
          </a:p>
          <a:p>
            <a:pPr marL="457200" lvl="1" indent="0">
              <a:buNone/>
            </a:pPr>
            <a:endParaRPr lang="en-US" b="1" dirty="0"/>
          </a:p>
        </p:txBody>
      </p:sp>
      <p:sp>
        <p:nvSpPr>
          <p:cNvPr id="6" name="Content Placeholder 5"/>
          <p:cNvSpPr>
            <a:spLocks noGrp="1"/>
          </p:cNvSpPr>
          <p:nvPr>
            <p:ph sz="half" idx="2"/>
          </p:nvPr>
        </p:nvSpPr>
        <p:spPr>
          <a:xfrm>
            <a:off x="6172200" y="1690688"/>
            <a:ext cx="5181600" cy="4486275"/>
          </a:xfrm>
        </p:spPr>
        <p:txBody>
          <a:bodyPr>
            <a:normAutofit/>
          </a:bodyPr>
          <a:lstStyle/>
          <a:p>
            <a:endParaRPr lang="en-US" dirty="0"/>
          </a:p>
          <a:p>
            <a:r>
              <a:rPr lang="en-US" dirty="0"/>
              <a:t>Reimbursements (auto, travel, supplies, etc)</a:t>
            </a:r>
          </a:p>
          <a:p>
            <a:pPr lvl="1"/>
            <a:r>
              <a:rPr lang="en-US" dirty="0"/>
              <a:t>Accountable plan</a:t>
            </a:r>
          </a:p>
          <a:p>
            <a:pPr lvl="1"/>
            <a:r>
              <a:rPr lang="en-US" dirty="0"/>
              <a:t>Documentation </a:t>
            </a:r>
          </a:p>
          <a:p>
            <a:r>
              <a:rPr lang="en-US" dirty="0"/>
              <a:t>Dependent Care Benefit (DCB) </a:t>
            </a:r>
          </a:p>
          <a:p>
            <a:pPr lvl="1"/>
            <a:r>
              <a:rPr lang="en-US" dirty="0"/>
              <a:t>Up to 5K excl. from gross income</a:t>
            </a:r>
          </a:p>
          <a:p>
            <a:r>
              <a:rPr lang="en-US" dirty="0"/>
              <a:t>Health Insurance</a:t>
            </a:r>
          </a:p>
          <a:p>
            <a:pPr marL="457200" lvl="1" indent="0">
              <a:buNone/>
            </a:pPr>
            <a:endParaRPr lang="en-US" dirty="0"/>
          </a:p>
        </p:txBody>
      </p:sp>
      <p:sp>
        <p:nvSpPr>
          <p:cNvPr id="2" name="Slide Number Placeholder 1"/>
          <p:cNvSpPr>
            <a:spLocks noGrp="1"/>
          </p:cNvSpPr>
          <p:nvPr>
            <p:ph type="sldNum" sz="quarter" idx="12"/>
          </p:nvPr>
        </p:nvSpPr>
        <p:spPr/>
        <p:txBody>
          <a:bodyPr/>
          <a:lstStyle/>
          <a:p>
            <a:fld id="{3EA1F1A7-48C2-4E94-9C48-7A1C6B186EC8}" type="slidenum">
              <a:rPr lang="en-US" smtClean="0"/>
              <a:t>25</a:t>
            </a:fld>
            <a:endParaRPr lang="en-US"/>
          </a:p>
        </p:txBody>
      </p:sp>
    </p:spTree>
    <p:extLst>
      <p:ext uri="{BB962C8B-B14F-4D97-AF65-F5344CB8AC3E}">
        <p14:creationId xmlns:p14="http://schemas.microsoft.com/office/powerpoint/2010/main" val="189404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582C-0500-407D-AF84-B3D0F903CE1B}"/>
              </a:ext>
            </a:extLst>
          </p:cNvPr>
          <p:cNvSpPr>
            <a:spLocks noGrp="1"/>
          </p:cNvSpPr>
          <p:nvPr>
            <p:ph type="title"/>
          </p:nvPr>
        </p:nvSpPr>
        <p:spPr/>
        <p:txBody>
          <a:bodyPr/>
          <a:lstStyle/>
          <a:p>
            <a:r>
              <a:rPr lang="en-US" b="1" dirty="0"/>
              <a:t>Reporting the Income</a:t>
            </a:r>
            <a:r>
              <a:rPr lang="en-US" dirty="0"/>
              <a:t>		</a:t>
            </a:r>
          </a:p>
        </p:txBody>
      </p:sp>
      <p:sp>
        <p:nvSpPr>
          <p:cNvPr id="3" name="Content Placeholder 2">
            <a:extLst>
              <a:ext uri="{FF2B5EF4-FFF2-40B4-BE49-F238E27FC236}">
                <a16:creationId xmlns:a16="http://schemas.microsoft.com/office/drawing/2014/main" id="{7B63DCF7-4F68-455E-905A-A9FB3A36F711}"/>
              </a:ext>
            </a:extLst>
          </p:cNvPr>
          <p:cNvSpPr>
            <a:spLocks noGrp="1"/>
          </p:cNvSpPr>
          <p:nvPr>
            <p:ph sz="half" idx="1"/>
          </p:nvPr>
        </p:nvSpPr>
        <p:spPr/>
        <p:txBody>
          <a:bodyPr>
            <a:normAutofit fontScale="77500" lnSpcReduction="20000"/>
          </a:bodyPr>
          <a:lstStyle/>
          <a:p>
            <a:pPr marL="0" indent="0" algn="ctr">
              <a:buNone/>
            </a:pPr>
            <a:r>
              <a:rPr lang="en-US" u="sng" dirty="0"/>
              <a:t> On your tax return (1040)</a:t>
            </a:r>
          </a:p>
          <a:p>
            <a:r>
              <a:rPr lang="en-US" dirty="0"/>
              <a:t>QTR				No</a:t>
            </a:r>
          </a:p>
          <a:p>
            <a:r>
              <a:rPr lang="en-US" dirty="0"/>
              <a:t>Parsonage			No*</a:t>
            </a:r>
          </a:p>
          <a:p>
            <a:r>
              <a:rPr lang="en-US" dirty="0"/>
              <a:t>Reimbursements 		No</a:t>
            </a:r>
          </a:p>
          <a:p>
            <a:r>
              <a:rPr lang="en-US" dirty="0"/>
              <a:t>Charitable gifts		No</a:t>
            </a:r>
          </a:p>
          <a:p>
            <a:r>
              <a:rPr lang="en-US" dirty="0"/>
              <a:t>Kollel Checks			Yes</a:t>
            </a:r>
          </a:p>
          <a:p>
            <a:pPr marL="0" indent="0">
              <a:buNone/>
            </a:pPr>
            <a:endParaRPr lang="en-US" sz="1900" dirty="0"/>
          </a:p>
          <a:p>
            <a:pPr marL="0" indent="0">
              <a:buNone/>
            </a:pPr>
            <a:r>
              <a:rPr lang="en-US" sz="1900" dirty="0"/>
              <a:t>*Reported on Schedule SE only</a:t>
            </a:r>
          </a:p>
          <a:p>
            <a:pPr marL="0" indent="0">
              <a:buNone/>
            </a:pPr>
            <a:endParaRPr lang="en-US" dirty="0"/>
          </a:p>
          <a:p>
            <a:pPr marL="0" indent="0" algn="ctr">
              <a:buNone/>
            </a:pPr>
            <a:r>
              <a:rPr lang="en-US" u="sng" dirty="0"/>
              <a:t>For Programs</a:t>
            </a:r>
          </a:p>
          <a:p>
            <a:r>
              <a:rPr lang="en-US" dirty="0"/>
              <a:t>Depends on the program</a:t>
            </a:r>
          </a:p>
          <a:p>
            <a:pPr lvl="1"/>
            <a:r>
              <a:rPr lang="en-US" dirty="0"/>
              <a:t>Medicaid in NJ (MAGI)</a:t>
            </a:r>
          </a:p>
          <a:p>
            <a:pPr lvl="1"/>
            <a:r>
              <a:rPr lang="en-US" dirty="0"/>
              <a:t>Lunch program</a:t>
            </a:r>
          </a:p>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7494CB33-82D7-4401-8C2C-E40D1D6CD478}"/>
              </a:ext>
            </a:extLst>
          </p:cNvPr>
          <p:cNvSpPr>
            <a:spLocks noGrp="1"/>
          </p:cNvSpPr>
          <p:nvPr>
            <p:ph sz="half" idx="2"/>
          </p:nvPr>
        </p:nvSpPr>
        <p:spPr/>
        <p:txBody>
          <a:bodyPr/>
          <a:lstStyle/>
          <a:p>
            <a:pPr marL="0" indent="0" algn="ctr">
              <a:buNone/>
            </a:pPr>
            <a:r>
              <a:rPr lang="en-US" u="sng" dirty="0"/>
              <a:t>Income Verification Letters</a:t>
            </a:r>
          </a:p>
          <a:p>
            <a:pPr marL="0" indent="0">
              <a:buNone/>
            </a:pPr>
            <a:endParaRPr lang="en-US" dirty="0"/>
          </a:p>
        </p:txBody>
      </p:sp>
      <p:sp>
        <p:nvSpPr>
          <p:cNvPr id="5" name="Slide Number Placeholder 4">
            <a:extLst>
              <a:ext uri="{FF2B5EF4-FFF2-40B4-BE49-F238E27FC236}">
                <a16:creationId xmlns:a16="http://schemas.microsoft.com/office/drawing/2014/main" id="{1BD77DBE-6EE8-4FC7-B6F7-7B60FDADC3C2}"/>
              </a:ext>
            </a:extLst>
          </p:cNvPr>
          <p:cNvSpPr>
            <a:spLocks noGrp="1"/>
          </p:cNvSpPr>
          <p:nvPr>
            <p:ph type="sldNum" sz="quarter" idx="12"/>
          </p:nvPr>
        </p:nvSpPr>
        <p:spPr/>
        <p:txBody>
          <a:bodyPr/>
          <a:lstStyle/>
          <a:p>
            <a:fld id="{3EA1F1A7-48C2-4E94-9C48-7A1C6B186EC8}" type="slidenum">
              <a:rPr lang="en-US" smtClean="0"/>
              <a:t>26</a:t>
            </a:fld>
            <a:endParaRPr lang="en-US"/>
          </a:p>
        </p:txBody>
      </p:sp>
      <p:sp>
        <p:nvSpPr>
          <p:cNvPr id="6" name="Content Placeholder 5">
            <a:extLst>
              <a:ext uri="{FF2B5EF4-FFF2-40B4-BE49-F238E27FC236}">
                <a16:creationId xmlns:a16="http://schemas.microsoft.com/office/drawing/2014/main" id="{6855C7A0-EBE1-4CAE-9111-AD4499CFFBE1}"/>
              </a:ext>
            </a:extLst>
          </p:cNvPr>
          <p:cNvSpPr txBox="1">
            <a:spLocks/>
          </p:cNvSpPr>
          <p:nvPr/>
        </p:nvSpPr>
        <p:spPr>
          <a:xfrm>
            <a:off x="6296627" y="1825625"/>
            <a:ext cx="51497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10000"/>
              </a:lnSpc>
              <a:buFont typeface="+mj-lt"/>
              <a:buAutoNum type="alphaUcPeriod"/>
            </a:pPr>
            <a:endParaRPr lang="en-US" dirty="0"/>
          </a:p>
          <a:p>
            <a:pPr marL="914400" lvl="1" indent="-457200">
              <a:lnSpc>
                <a:spcPct val="110000"/>
              </a:lnSpc>
              <a:buFont typeface="+mj-lt"/>
              <a:buAutoNum type="alphaUcPeriod"/>
            </a:pPr>
            <a:r>
              <a:rPr lang="en-US" dirty="0"/>
              <a:t>Carefully worded</a:t>
            </a:r>
          </a:p>
          <a:p>
            <a:pPr marL="914400" lvl="1" indent="-457200">
              <a:lnSpc>
                <a:spcPct val="110000"/>
              </a:lnSpc>
              <a:buFont typeface="+mj-lt"/>
              <a:buAutoNum type="alphaUcPeriod"/>
            </a:pPr>
            <a:r>
              <a:rPr lang="en-US" dirty="0"/>
              <a:t>Full disclosure</a:t>
            </a:r>
          </a:p>
          <a:p>
            <a:pPr lvl="1">
              <a:lnSpc>
                <a:spcPct val="110000"/>
              </a:lnSpc>
            </a:pPr>
            <a:endParaRPr lang="en-US" dirty="0"/>
          </a:p>
          <a:p>
            <a:pPr marL="457200" lvl="1" indent="0" algn="just">
              <a:lnSpc>
                <a:spcPct val="110000"/>
              </a:lnSpc>
              <a:buFont typeface="Arial" panose="020B0604020202020204" pitchFamily="34" charset="0"/>
              <a:buNone/>
            </a:pPr>
            <a:r>
              <a:rPr lang="en-US" sz="2000" b="1" dirty="0"/>
              <a:t>A.</a:t>
            </a:r>
            <a:r>
              <a:rPr lang="en-US" sz="2000" dirty="0"/>
              <a:t> Rebbi _______ receives W-2 wages of $_______ per year.</a:t>
            </a:r>
          </a:p>
          <a:p>
            <a:pPr lvl="1">
              <a:lnSpc>
                <a:spcPct val="110000"/>
              </a:lnSpc>
            </a:pPr>
            <a:endParaRPr lang="en-US" dirty="0"/>
          </a:p>
          <a:p>
            <a:pPr marL="457200" lvl="1" indent="0" algn="just">
              <a:lnSpc>
                <a:spcPct val="110000"/>
              </a:lnSpc>
              <a:buFont typeface="Arial" panose="020B0604020202020204" pitchFamily="34" charset="0"/>
              <a:buNone/>
            </a:pPr>
            <a:r>
              <a:rPr lang="en-US" sz="2000" b="1" dirty="0"/>
              <a:t>B.</a:t>
            </a:r>
            <a:r>
              <a:rPr lang="en-US" sz="2000" dirty="0"/>
              <a:t> Rebbi _______ receives salary of $____ per year along with QTR of $ _______  and parsonage of $______etc.</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2206490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dirty="0"/>
              <a:t>Thank you for joining!</a:t>
            </a:r>
            <a:br>
              <a:rPr lang="en-US" sz="4000" dirty="0"/>
            </a:br>
            <a:r>
              <a:rPr lang="en-US" sz="4000" dirty="0"/>
              <a:t>Feel free to contact me with any questions</a:t>
            </a:r>
          </a:p>
        </p:txBody>
      </p:sp>
      <p:sp>
        <p:nvSpPr>
          <p:cNvPr id="6" name="Subtitle 5"/>
          <p:cNvSpPr>
            <a:spLocks noGrp="1"/>
          </p:cNvSpPr>
          <p:nvPr>
            <p:ph type="subTitle" idx="1"/>
          </p:nvPr>
        </p:nvSpPr>
        <p:spPr/>
        <p:txBody>
          <a:bodyPr/>
          <a:lstStyle/>
          <a:p>
            <a:r>
              <a:rPr lang="en-US" dirty="0">
                <a:hlinkClick r:id="rId3"/>
              </a:rPr>
              <a:t>info@hutmancpa.com</a:t>
            </a:r>
            <a:endParaRPr lang="en-US" dirty="0"/>
          </a:p>
          <a:p>
            <a:r>
              <a:rPr lang="en-US" dirty="0"/>
              <a:t>(732) 961-6272</a:t>
            </a:r>
          </a:p>
        </p:txBody>
      </p:sp>
      <p:sp>
        <p:nvSpPr>
          <p:cNvPr id="2" name="Slide Number Placeholder 1"/>
          <p:cNvSpPr>
            <a:spLocks noGrp="1"/>
          </p:cNvSpPr>
          <p:nvPr>
            <p:ph type="sldNum" sz="quarter" idx="12"/>
          </p:nvPr>
        </p:nvSpPr>
        <p:spPr/>
        <p:txBody>
          <a:bodyPr/>
          <a:lstStyle/>
          <a:p>
            <a:fld id="{3EA1F1A7-48C2-4E94-9C48-7A1C6B186EC8}" type="slidenum">
              <a:rPr lang="en-US" smtClean="0"/>
              <a:t>27</a:t>
            </a:fld>
            <a:endParaRPr lang="en-US"/>
          </a:p>
        </p:txBody>
      </p:sp>
    </p:spTree>
    <p:extLst>
      <p:ext uri="{BB962C8B-B14F-4D97-AF65-F5344CB8AC3E}">
        <p14:creationId xmlns:p14="http://schemas.microsoft.com/office/powerpoint/2010/main" val="97494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Legal Disclaimer</a:t>
            </a:r>
            <a:br>
              <a:rPr lang="en-US" dirty="0"/>
            </a:br>
            <a:br>
              <a:rPr lang="en-US" dirty="0"/>
            </a:br>
            <a:endParaRPr lang="en-US" dirty="0"/>
          </a:p>
        </p:txBody>
      </p:sp>
      <p:sp>
        <p:nvSpPr>
          <p:cNvPr id="5" name="Content Placeholder 4"/>
          <p:cNvSpPr>
            <a:spLocks noGrp="1"/>
          </p:cNvSpPr>
          <p:nvPr>
            <p:ph idx="1"/>
          </p:nvPr>
        </p:nvSpPr>
        <p:spPr/>
        <p:txBody>
          <a:bodyPr>
            <a:normAutofit/>
          </a:bodyPr>
          <a:lstStyle/>
          <a:p>
            <a:pPr marL="0" indent="0">
              <a:buNone/>
            </a:pPr>
            <a:r>
              <a:rPr lang="en-US" sz="1400" i="1" dirty="0"/>
              <a:t>These handouts are for general information and educational purposes. Neither its distribution to any party nor any statement or information it contains is intended to or shall be construed as constituting legal or accounting advice. Readers are also cautioned that the information in this handout may not apply to all situations. Consequently readers should not rely on this handout or information it contains as a substitute for competent individualized legal or accounting advice about the specific circumstances of the reader. </a:t>
            </a:r>
          </a:p>
          <a:p>
            <a:pPr marL="0" indent="0">
              <a:buNone/>
            </a:pPr>
            <a:endParaRPr lang="en-US" sz="1400" i="1" dirty="0"/>
          </a:p>
          <a:p>
            <a:pPr marL="0" indent="0">
              <a:buNone/>
            </a:pPr>
            <a:r>
              <a:rPr lang="en-US" sz="1400" b="1" i="1" dirty="0"/>
              <a:t>IRS CIRCULAR 230 DISCLOSURE</a:t>
            </a:r>
            <a:r>
              <a:rPr lang="en-US" sz="1400" i="1" dirty="0"/>
              <a:t>: To ensure compliance with requirements imposed by the IRS, we inform you that any U.S. federal tax advice contained in this communication (including any attachments) is not intended or written to be used, and cannot be used, for the purpose of (</a:t>
            </a:r>
            <a:r>
              <a:rPr lang="en-US" sz="1400" i="1" dirty="0" err="1"/>
              <a:t>i</a:t>
            </a:r>
            <a:r>
              <a:rPr lang="en-US" sz="1400" i="1" dirty="0"/>
              <a:t>) avoiding penalties under the Internal Revenue Code or (ii) promoting, marketing, or recommending to another party any transaction or matter addressed herein.</a:t>
            </a:r>
          </a:p>
        </p:txBody>
      </p:sp>
      <p:sp>
        <p:nvSpPr>
          <p:cNvPr id="2" name="Slide Number Placeholder 1"/>
          <p:cNvSpPr>
            <a:spLocks noGrp="1"/>
          </p:cNvSpPr>
          <p:nvPr>
            <p:ph type="sldNum" sz="quarter" idx="12"/>
          </p:nvPr>
        </p:nvSpPr>
        <p:spPr/>
        <p:txBody>
          <a:bodyPr/>
          <a:lstStyle/>
          <a:p>
            <a:fld id="{3EA1F1A7-48C2-4E94-9C48-7A1C6B186EC8}" type="slidenum">
              <a:rPr lang="en-US" smtClean="0"/>
              <a:t>3</a:t>
            </a:fld>
            <a:endParaRPr lang="en-US"/>
          </a:p>
        </p:txBody>
      </p:sp>
    </p:spTree>
    <p:extLst>
      <p:ext uri="{BB962C8B-B14F-4D97-AF65-F5344CB8AC3E}">
        <p14:creationId xmlns:p14="http://schemas.microsoft.com/office/powerpoint/2010/main" val="205123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452C-C3D7-41A4-8CAE-82C8D023E765}"/>
              </a:ext>
            </a:extLst>
          </p:cNvPr>
          <p:cNvSpPr>
            <a:spLocks noGrp="1"/>
          </p:cNvSpPr>
          <p:nvPr>
            <p:ph type="title"/>
          </p:nvPr>
        </p:nvSpPr>
        <p:spPr/>
        <p:txBody>
          <a:bodyPr/>
          <a:lstStyle/>
          <a:p>
            <a:r>
              <a:rPr lang="en-US" dirty="0"/>
              <a:t>The balancing act	</a:t>
            </a:r>
          </a:p>
        </p:txBody>
      </p:sp>
      <p:sp>
        <p:nvSpPr>
          <p:cNvPr id="3" name="Content Placeholder 2">
            <a:extLst>
              <a:ext uri="{FF2B5EF4-FFF2-40B4-BE49-F238E27FC236}">
                <a16:creationId xmlns:a16="http://schemas.microsoft.com/office/drawing/2014/main" id="{648DF8B7-2B01-41B1-9918-1BAD700E77A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Rebbeim					Administration		</a:t>
            </a:r>
          </a:p>
        </p:txBody>
      </p:sp>
      <p:sp>
        <p:nvSpPr>
          <p:cNvPr id="4" name="Slide Number Placeholder 3">
            <a:extLst>
              <a:ext uri="{FF2B5EF4-FFF2-40B4-BE49-F238E27FC236}">
                <a16:creationId xmlns:a16="http://schemas.microsoft.com/office/drawing/2014/main" id="{8AEB92C9-AAB5-457C-8FBA-3B934D74AD76}"/>
              </a:ext>
            </a:extLst>
          </p:cNvPr>
          <p:cNvSpPr>
            <a:spLocks noGrp="1"/>
          </p:cNvSpPr>
          <p:nvPr>
            <p:ph type="sldNum" sz="quarter" idx="12"/>
          </p:nvPr>
        </p:nvSpPr>
        <p:spPr/>
        <p:txBody>
          <a:bodyPr/>
          <a:lstStyle/>
          <a:p>
            <a:fld id="{3EA1F1A7-48C2-4E94-9C48-7A1C6B186EC8}" type="slidenum">
              <a:rPr lang="en-US" smtClean="0"/>
              <a:t>4</a:t>
            </a:fld>
            <a:endParaRPr lang="en-US"/>
          </a:p>
        </p:txBody>
      </p:sp>
      <p:pic>
        <p:nvPicPr>
          <p:cNvPr id="12" name="Picture 11">
            <a:extLst>
              <a:ext uri="{FF2B5EF4-FFF2-40B4-BE49-F238E27FC236}">
                <a16:creationId xmlns:a16="http://schemas.microsoft.com/office/drawing/2014/main" id="{64DB3587-EA4C-4AE3-956D-3050BD1A2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565" y="1286932"/>
            <a:ext cx="4852035" cy="7179734"/>
          </a:xfrm>
          <a:prstGeom prst="rect">
            <a:avLst/>
          </a:prstGeom>
        </p:spPr>
      </p:pic>
    </p:spTree>
    <p:extLst>
      <p:ext uri="{BB962C8B-B14F-4D97-AF65-F5344CB8AC3E}">
        <p14:creationId xmlns:p14="http://schemas.microsoft.com/office/powerpoint/2010/main" val="359021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F1B2-231F-4B17-A142-22D26BF9B68D}"/>
              </a:ext>
            </a:extLst>
          </p:cNvPr>
          <p:cNvSpPr>
            <a:spLocks noGrp="1"/>
          </p:cNvSpPr>
          <p:nvPr>
            <p:ph type="title"/>
          </p:nvPr>
        </p:nvSpPr>
        <p:spPr/>
        <p:txBody>
          <a:bodyPr>
            <a:normAutofit/>
          </a:bodyPr>
          <a:lstStyle/>
          <a:p>
            <a:r>
              <a:rPr lang="en-US" sz="2000" dirty="0"/>
              <a:t>Rebbeim have spent years building a delicately balanced structure of salary and programs.</a:t>
            </a:r>
            <a:br>
              <a:rPr lang="en-US" sz="2000" dirty="0"/>
            </a:br>
            <a:br>
              <a:rPr lang="en-US" sz="2000" dirty="0"/>
            </a:br>
            <a:endParaRPr lang="en-US" sz="2000" dirty="0"/>
          </a:p>
        </p:txBody>
      </p:sp>
      <p:pic>
        <p:nvPicPr>
          <p:cNvPr id="6" name="Content Placeholder 5">
            <a:extLst>
              <a:ext uri="{FF2B5EF4-FFF2-40B4-BE49-F238E27FC236}">
                <a16:creationId xmlns:a16="http://schemas.microsoft.com/office/drawing/2014/main" id="{C4D9DEA9-F691-4012-8472-624122D64D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38256" y="1825625"/>
            <a:ext cx="2915487" cy="4351338"/>
          </a:xfrm>
        </p:spPr>
      </p:pic>
      <p:sp>
        <p:nvSpPr>
          <p:cNvPr id="4" name="Slide Number Placeholder 3">
            <a:extLst>
              <a:ext uri="{FF2B5EF4-FFF2-40B4-BE49-F238E27FC236}">
                <a16:creationId xmlns:a16="http://schemas.microsoft.com/office/drawing/2014/main" id="{F672B904-459A-4F56-BBEE-E3CFAC34908D}"/>
              </a:ext>
            </a:extLst>
          </p:cNvPr>
          <p:cNvSpPr>
            <a:spLocks noGrp="1"/>
          </p:cNvSpPr>
          <p:nvPr>
            <p:ph type="sldNum" sz="quarter" idx="12"/>
          </p:nvPr>
        </p:nvSpPr>
        <p:spPr/>
        <p:txBody>
          <a:bodyPr/>
          <a:lstStyle/>
          <a:p>
            <a:fld id="{3EA1F1A7-48C2-4E94-9C48-7A1C6B186EC8}" type="slidenum">
              <a:rPr lang="en-US" smtClean="0"/>
              <a:t>5</a:t>
            </a:fld>
            <a:endParaRPr lang="en-US"/>
          </a:p>
        </p:txBody>
      </p:sp>
    </p:spTree>
    <p:extLst>
      <p:ext uri="{BB962C8B-B14F-4D97-AF65-F5344CB8AC3E}">
        <p14:creationId xmlns:p14="http://schemas.microsoft.com/office/powerpoint/2010/main" val="35728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37A99-64A1-4B5F-8AAC-13C18D48ABE2}"/>
              </a:ext>
            </a:extLst>
          </p:cNvPr>
          <p:cNvSpPr>
            <a:spLocks noGrp="1"/>
          </p:cNvSpPr>
          <p:nvPr>
            <p:ph type="title"/>
          </p:nvPr>
        </p:nvSpPr>
        <p:spPr>
          <a:xfrm>
            <a:off x="838200" y="279398"/>
            <a:ext cx="10515600" cy="1325563"/>
          </a:xfrm>
        </p:spPr>
        <p:txBody>
          <a:bodyPr/>
          <a:lstStyle/>
          <a:p>
            <a:r>
              <a:rPr lang="en-US" b="1" dirty="0"/>
              <a:t>Before we start:</a:t>
            </a:r>
            <a:br>
              <a:rPr lang="en-US" dirty="0"/>
            </a:br>
            <a:r>
              <a:rPr lang="en-US" sz="3600" dirty="0"/>
              <a:t>The Basics on Wages &amp; Taxes</a:t>
            </a:r>
          </a:p>
        </p:txBody>
      </p:sp>
      <p:sp>
        <p:nvSpPr>
          <p:cNvPr id="3" name="Content Placeholder 2">
            <a:extLst>
              <a:ext uri="{FF2B5EF4-FFF2-40B4-BE49-F238E27FC236}">
                <a16:creationId xmlns:a16="http://schemas.microsoft.com/office/drawing/2014/main" id="{7DDB24A0-73D2-4F5A-801D-41CF6493605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CB5BB53-3B00-4425-99D9-203E8A67AE58}"/>
              </a:ext>
            </a:extLst>
          </p:cNvPr>
          <p:cNvSpPr>
            <a:spLocks noGrp="1"/>
          </p:cNvSpPr>
          <p:nvPr>
            <p:ph type="sldNum" sz="quarter" idx="12"/>
          </p:nvPr>
        </p:nvSpPr>
        <p:spPr/>
        <p:txBody>
          <a:bodyPr/>
          <a:lstStyle/>
          <a:p>
            <a:fld id="{3EA1F1A7-48C2-4E94-9C48-7A1C6B186EC8}" type="slidenum">
              <a:rPr lang="en-US" smtClean="0"/>
              <a:t>6</a:t>
            </a:fld>
            <a:endParaRPr lang="en-US"/>
          </a:p>
        </p:txBody>
      </p:sp>
      <p:sp>
        <p:nvSpPr>
          <p:cNvPr id="5" name="Flowchart: Process 4">
            <a:extLst>
              <a:ext uri="{FF2B5EF4-FFF2-40B4-BE49-F238E27FC236}">
                <a16:creationId xmlns:a16="http://schemas.microsoft.com/office/drawing/2014/main" id="{006AAE15-FF84-4E9A-9939-E6B597D88B0D}"/>
              </a:ext>
            </a:extLst>
          </p:cNvPr>
          <p:cNvSpPr/>
          <p:nvPr/>
        </p:nvSpPr>
        <p:spPr>
          <a:xfrm>
            <a:off x="4791075" y="2219324"/>
            <a:ext cx="2514600" cy="120967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t>WAGES</a:t>
            </a:r>
          </a:p>
        </p:txBody>
      </p:sp>
      <p:sp>
        <p:nvSpPr>
          <p:cNvPr id="6" name="Oval 5">
            <a:extLst>
              <a:ext uri="{FF2B5EF4-FFF2-40B4-BE49-F238E27FC236}">
                <a16:creationId xmlns:a16="http://schemas.microsoft.com/office/drawing/2014/main" id="{8587CF83-B3B7-49CA-9693-6791F34684AB}"/>
              </a:ext>
            </a:extLst>
          </p:cNvPr>
          <p:cNvSpPr/>
          <p:nvPr/>
        </p:nvSpPr>
        <p:spPr>
          <a:xfrm>
            <a:off x="2333625" y="4238625"/>
            <a:ext cx="1981200" cy="1676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Income tax</a:t>
            </a:r>
          </a:p>
          <a:p>
            <a:pPr algn="ctr"/>
            <a:r>
              <a:rPr lang="en-US" sz="1600" dirty="0"/>
              <a:t>Tax bracket %</a:t>
            </a:r>
          </a:p>
        </p:txBody>
      </p:sp>
      <p:sp>
        <p:nvSpPr>
          <p:cNvPr id="8" name="Oval 7">
            <a:extLst>
              <a:ext uri="{FF2B5EF4-FFF2-40B4-BE49-F238E27FC236}">
                <a16:creationId xmlns:a16="http://schemas.microsoft.com/office/drawing/2014/main" id="{CC6F1453-7521-46DA-A91F-3A9E9093813C}"/>
              </a:ext>
            </a:extLst>
          </p:cNvPr>
          <p:cNvSpPr/>
          <p:nvPr/>
        </p:nvSpPr>
        <p:spPr>
          <a:xfrm>
            <a:off x="7667625" y="4352925"/>
            <a:ext cx="2019300" cy="16573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FICA </a:t>
            </a:r>
            <a:r>
              <a:rPr lang="en-US" sz="1400" b="1" dirty="0"/>
              <a:t>(SE Tax) </a:t>
            </a:r>
          </a:p>
          <a:p>
            <a:pPr algn="ctr"/>
            <a:r>
              <a:rPr lang="en-US" sz="1600" dirty="0"/>
              <a:t>15.3%</a:t>
            </a:r>
          </a:p>
          <a:p>
            <a:pPr algn="ctr"/>
            <a:r>
              <a:rPr lang="en-US" sz="1400" dirty="0"/>
              <a:t>7.65% employer </a:t>
            </a:r>
          </a:p>
          <a:p>
            <a:pPr algn="ctr"/>
            <a:r>
              <a:rPr lang="en-US" sz="1400" dirty="0"/>
              <a:t>7.65% employee</a:t>
            </a:r>
          </a:p>
        </p:txBody>
      </p:sp>
      <p:cxnSp>
        <p:nvCxnSpPr>
          <p:cNvPr id="10" name="Straight Connector 9">
            <a:extLst>
              <a:ext uri="{FF2B5EF4-FFF2-40B4-BE49-F238E27FC236}">
                <a16:creationId xmlns:a16="http://schemas.microsoft.com/office/drawing/2014/main" id="{4D644897-A807-4E89-A49C-EA108B197459}"/>
              </a:ext>
            </a:extLst>
          </p:cNvPr>
          <p:cNvCxnSpPr/>
          <p:nvPr/>
        </p:nvCxnSpPr>
        <p:spPr>
          <a:xfrm flipV="1">
            <a:off x="3838575" y="3428999"/>
            <a:ext cx="1085850" cy="92392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869A1C0-DE5D-4143-B8C1-437E63F2EF3F}"/>
              </a:ext>
            </a:extLst>
          </p:cNvPr>
          <p:cNvCxnSpPr/>
          <p:nvPr/>
        </p:nvCxnSpPr>
        <p:spPr>
          <a:xfrm>
            <a:off x="7058025" y="3428999"/>
            <a:ext cx="1219200" cy="92392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080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 </a:t>
            </a:r>
            <a:r>
              <a:rPr lang="en-US" sz="4800" dirty="0"/>
              <a:t>Qualified Tuition Reduction (QTR)</a:t>
            </a:r>
          </a:p>
        </p:txBody>
      </p:sp>
      <p:sp>
        <p:nvSpPr>
          <p:cNvPr id="2" name="Text Placeholder 1"/>
          <p:cNvSpPr>
            <a:spLocks noGrp="1"/>
          </p:cNvSpPr>
          <p:nvPr>
            <p:ph type="body" idx="1"/>
          </p:nvPr>
        </p:nvSpPr>
        <p:spPr/>
        <p:txBody>
          <a:bodyPr/>
          <a:lstStyle/>
          <a:p>
            <a:r>
              <a:rPr lang="en-US" dirty="0"/>
              <a:t>A tax-free reduction in tuition provided to an employee or certain relatives of the employee at a qualified institution. </a:t>
            </a:r>
          </a:p>
        </p:txBody>
      </p:sp>
      <p:sp>
        <p:nvSpPr>
          <p:cNvPr id="3" name="Slide Number Placeholder 2"/>
          <p:cNvSpPr>
            <a:spLocks noGrp="1"/>
          </p:cNvSpPr>
          <p:nvPr>
            <p:ph type="sldNum" sz="quarter" idx="12"/>
          </p:nvPr>
        </p:nvSpPr>
        <p:spPr/>
        <p:txBody>
          <a:bodyPr/>
          <a:lstStyle/>
          <a:p>
            <a:fld id="{3EA1F1A7-48C2-4E94-9C48-7A1C6B186EC8}" type="slidenum">
              <a:rPr lang="en-US" smtClean="0"/>
              <a:t>7</a:t>
            </a:fld>
            <a:endParaRPr lang="en-US"/>
          </a:p>
        </p:txBody>
      </p:sp>
    </p:spTree>
    <p:extLst>
      <p:ext uri="{BB962C8B-B14F-4D97-AF65-F5344CB8AC3E}">
        <p14:creationId xmlns:p14="http://schemas.microsoft.com/office/powerpoint/2010/main" val="149030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3B9555-DA06-49BE-8BBC-81339C824E77}"/>
              </a:ext>
            </a:extLst>
          </p:cNvPr>
          <p:cNvSpPr>
            <a:spLocks noGrp="1"/>
          </p:cNvSpPr>
          <p:nvPr>
            <p:ph type="title"/>
          </p:nvPr>
        </p:nvSpPr>
        <p:spPr>
          <a:xfrm>
            <a:off x="914400" y="410368"/>
            <a:ext cx="10515600" cy="1325563"/>
          </a:xfrm>
        </p:spPr>
        <p:txBody>
          <a:bodyPr>
            <a:normAutofit fontScale="90000"/>
          </a:bodyPr>
          <a:lstStyle/>
          <a:p>
            <a:pPr>
              <a:spcBef>
                <a:spcPts val="1000"/>
              </a:spcBef>
            </a:pPr>
            <a:br>
              <a:rPr lang="en-US" sz="2400" dirty="0"/>
            </a:br>
            <a:br>
              <a:rPr lang="en-US" sz="2400" dirty="0"/>
            </a:br>
            <a:br>
              <a:rPr lang="en-US" sz="2400" dirty="0"/>
            </a:br>
            <a:br>
              <a:rPr lang="en-US" sz="2400" dirty="0"/>
            </a:br>
            <a:br>
              <a:rPr lang="en-US" sz="2400" dirty="0">
                <a:solidFill>
                  <a:prstClr val="black">
                    <a:tint val="75000"/>
                  </a:prstClr>
                </a:solidFill>
                <a:latin typeface="Calibri" panose="020F0502020204030204"/>
                <a:ea typeface="+mn-ea"/>
                <a:cs typeface="+mn-cs"/>
              </a:rPr>
            </a:br>
            <a:endParaRPr lang="en-US" dirty="0"/>
          </a:p>
        </p:txBody>
      </p:sp>
      <p:sp>
        <p:nvSpPr>
          <p:cNvPr id="11" name="Content Placeholder 10">
            <a:extLst>
              <a:ext uri="{FF2B5EF4-FFF2-40B4-BE49-F238E27FC236}">
                <a16:creationId xmlns:a16="http://schemas.microsoft.com/office/drawing/2014/main" id="{EA07204A-4ED7-45FE-9820-5993C1FC3BFD}"/>
              </a:ext>
            </a:extLst>
          </p:cNvPr>
          <p:cNvSpPr>
            <a:spLocks noGrp="1"/>
          </p:cNvSpPr>
          <p:nvPr>
            <p:ph sz="half" idx="1"/>
          </p:nvPr>
        </p:nvSpPr>
        <p:spPr/>
        <p:txBody>
          <a:bodyPr>
            <a:normAutofit/>
          </a:bodyPr>
          <a:lstStyle/>
          <a:p>
            <a:pPr lvl="1"/>
            <a:r>
              <a:rPr lang="en-US" sz="3200" dirty="0"/>
              <a:t>A completely tax free benefit</a:t>
            </a:r>
          </a:p>
          <a:p>
            <a:pPr lvl="2"/>
            <a:r>
              <a:rPr lang="en-US" sz="3200" dirty="0"/>
              <a:t>No FICA tax</a:t>
            </a:r>
          </a:p>
          <a:p>
            <a:pPr lvl="2"/>
            <a:r>
              <a:rPr lang="en-US" sz="3200" dirty="0"/>
              <a:t>No income tax</a:t>
            </a:r>
          </a:p>
          <a:p>
            <a:pPr lvl="2"/>
            <a:r>
              <a:rPr lang="en-US" sz="3200" dirty="0"/>
              <a:t>Not reported on W-2</a:t>
            </a:r>
          </a:p>
          <a:p>
            <a:pPr lvl="2"/>
            <a:r>
              <a:rPr lang="en-US" sz="3200" dirty="0"/>
              <a:t>Not reported on the tax return</a:t>
            </a:r>
          </a:p>
          <a:p>
            <a:pPr lvl="1"/>
            <a:endParaRPr lang="en-US" b="1" dirty="0"/>
          </a:p>
          <a:p>
            <a:pPr lvl="1"/>
            <a:endParaRPr lang="en-US" b="1" dirty="0"/>
          </a:p>
          <a:p>
            <a:pPr lvl="1"/>
            <a:endParaRPr lang="en-US" b="1" dirty="0"/>
          </a:p>
          <a:p>
            <a:pPr lvl="1"/>
            <a:endParaRPr lang="en-US" b="1" dirty="0"/>
          </a:p>
          <a:p>
            <a:pPr lvl="1"/>
            <a:endParaRPr lang="en-US" b="1" dirty="0"/>
          </a:p>
          <a:p>
            <a:endParaRPr lang="en-US" dirty="0"/>
          </a:p>
        </p:txBody>
      </p:sp>
      <p:sp>
        <p:nvSpPr>
          <p:cNvPr id="4" name="Slide Number Placeholder 3">
            <a:extLst>
              <a:ext uri="{FF2B5EF4-FFF2-40B4-BE49-F238E27FC236}">
                <a16:creationId xmlns:a16="http://schemas.microsoft.com/office/drawing/2014/main" id="{B0885809-8B62-4091-A75C-55B3513FB6E6}"/>
              </a:ext>
            </a:extLst>
          </p:cNvPr>
          <p:cNvSpPr>
            <a:spLocks noGrp="1"/>
          </p:cNvSpPr>
          <p:nvPr>
            <p:ph type="sldNum" sz="quarter" idx="12"/>
          </p:nvPr>
        </p:nvSpPr>
        <p:spPr/>
        <p:txBody>
          <a:bodyPr/>
          <a:lstStyle/>
          <a:p>
            <a:fld id="{3EA1F1A7-48C2-4E94-9C48-7A1C6B186EC8}" type="slidenum">
              <a:rPr lang="en-US" smtClean="0"/>
              <a:t>8</a:t>
            </a:fld>
            <a:endParaRPr lang="en-US"/>
          </a:p>
        </p:txBody>
      </p:sp>
      <p:sp>
        <p:nvSpPr>
          <p:cNvPr id="14" name="Content Placeholder 13">
            <a:extLst>
              <a:ext uri="{FF2B5EF4-FFF2-40B4-BE49-F238E27FC236}">
                <a16:creationId xmlns:a16="http://schemas.microsoft.com/office/drawing/2014/main" id="{0C79422C-71DA-4186-A9F9-3694376F580F}"/>
              </a:ext>
            </a:extLst>
          </p:cNvPr>
          <p:cNvSpPr>
            <a:spLocks noGrp="1"/>
          </p:cNvSpPr>
          <p:nvPr>
            <p:ph sz="half" idx="2"/>
          </p:nvPr>
        </p:nvSpPr>
        <p:spPr/>
        <p:txBody>
          <a:bodyPr>
            <a:normAutofit/>
          </a:bodyPr>
          <a:lstStyle/>
          <a:p>
            <a:r>
              <a:rPr lang="en-US" b="1" dirty="0"/>
              <a:t>MOST IMPORTANT POINT! </a:t>
            </a:r>
          </a:p>
          <a:p>
            <a:pPr lvl="1"/>
            <a:r>
              <a:rPr lang="en-US" b="1" dirty="0"/>
              <a:t>QTR is a fringe benefit</a:t>
            </a:r>
          </a:p>
          <a:p>
            <a:pPr lvl="1"/>
            <a:r>
              <a:rPr lang="en-US" b="1" dirty="0"/>
              <a:t>NOT a salary reduction</a:t>
            </a:r>
          </a:p>
          <a:p>
            <a:pPr lvl="1"/>
            <a:endParaRPr lang="en-US" dirty="0"/>
          </a:p>
          <a:p>
            <a:pPr lvl="1"/>
            <a:r>
              <a:rPr lang="en-US" dirty="0"/>
              <a:t>Requires a properly worded contract</a:t>
            </a:r>
          </a:p>
          <a:p>
            <a:pPr lvl="2">
              <a:buFont typeface="Wingdings" panose="05000000000000000000" pitchFamily="2" charset="2"/>
              <a:buChar char="ü"/>
            </a:pPr>
            <a:r>
              <a:rPr lang="en-US" dirty="0"/>
              <a:t>  Salary + QTR</a:t>
            </a:r>
          </a:p>
          <a:p>
            <a:pPr marL="914400" lvl="2" indent="0">
              <a:buNone/>
            </a:pPr>
            <a:r>
              <a:rPr lang="en-US" dirty="0"/>
              <a:t>X    QTR in lieu of salary</a:t>
            </a:r>
          </a:p>
          <a:p>
            <a:pPr lvl="1"/>
            <a:r>
              <a:rPr lang="en-US" dirty="0"/>
              <a:t>Improperly worded contract can result in IRS reclassifying it as taxable income</a:t>
            </a:r>
          </a:p>
          <a:p>
            <a:pPr lvl="1"/>
            <a:endParaRPr lang="en-US" dirty="0"/>
          </a:p>
          <a:p>
            <a:endParaRPr lang="en-US" dirty="0"/>
          </a:p>
          <a:p>
            <a:endParaRPr lang="en-US" b="1" dirty="0"/>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24891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9205-0FAF-4578-AAA5-A23B260A97D1}"/>
              </a:ext>
            </a:extLst>
          </p:cNvPr>
          <p:cNvSpPr>
            <a:spLocks noGrp="1"/>
          </p:cNvSpPr>
          <p:nvPr>
            <p:ph type="title"/>
          </p:nvPr>
        </p:nvSpPr>
        <p:spPr/>
        <p:txBody>
          <a:bodyPr>
            <a:normAutofit fontScale="90000"/>
          </a:bodyPr>
          <a:lstStyle/>
          <a:p>
            <a:r>
              <a:rPr lang="en-US" sz="3600" b="1" dirty="0"/>
              <a:t>QTR</a:t>
            </a:r>
            <a:br>
              <a:rPr lang="en-US" dirty="0"/>
            </a:br>
            <a:r>
              <a:rPr lang="en-US" sz="3600" dirty="0"/>
              <a:t>Right and wrong contracts:</a:t>
            </a:r>
            <a:br>
              <a:rPr lang="en-US" dirty="0"/>
            </a:br>
            <a:endParaRPr lang="en-US" dirty="0"/>
          </a:p>
        </p:txBody>
      </p:sp>
      <p:sp>
        <p:nvSpPr>
          <p:cNvPr id="5" name="Slide Number Placeholder 4">
            <a:extLst>
              <a:ext uri="{FF2B5EF4-FFF2-40B4-BE49-F238E27FC236}">
                <a16:creationId xmlns:a16="http://schemas.microsoft.com/office/drawing/2014/main" id="{9A5672A1-36AC-44B1-A7BC-A329811CC8C7}"/>
              </a:ext>
            </a:extLst>
          </p:cNvPr>
          <p:cNvSpPr>
            <a:spLocks noGrp="1"/>
          </p:cNvSpPr>
          <p:nvPr>
            <p:ph type="sldNum" sz="quarter" idx="12"/>
          </p:nvPr>
        </p:nvSpPr>
        <p:spPr/>
        <p:txBody>
          <a:bodyPr/>
          <a:lstStyle/>
          <a:p>
            <a:fld id="{3EA1F1A7-48C2-4E94-9C48-7A1C6B186EC8}" type="slidenum">
              <a:rPr lang="en-US" smtClean="0"/>
              <a:t>9</a:t>
            </a:fld>
            <a:endParaRPr lang="en-US"/>
          </a:p>
        </p:txBody>
      </p:sp>
      <p:sp>
        <p:nvSpPr>
          <p:cNvPr id="4" name="Content Placeholder 3">
            <a:extLst>
              <a:ext uri="{FF2B5EF4-FFF2-40B4-BE49-F238E27FC236}">
                <a16:creationId xmlns:a16="http://schemas.microsoft.com/office/drawing/2014/main" id="{C8C0C566-F751-4B09-9683-4FBF304FCC89}"/>
              </a:ext>
            </a:extLst>
          </p:cNvPr>
          <p:cNvSpPr>
            <a:spLocks noGrp="1"/>
          </p:cNvSpPr>
          <p:nvPr>
            <p:ph sz="half" idx="2"/>
          </p:nvPr>
        </p:nvSpPr>
        <p:spPr/>
        <p:txBody>
          <a:bodyPr>
            <a:normAutofit/>
          </a:bodyPr>
          <a:lstStyle/>
          <a:p>
            <a:pPr marL="0" indent="0" algn="ctr">
              <a:buNone/>
            </a:pPr>
            <a:r>
              <a:rPr lang="en-US" sz="1800" b="1" dirty="0"/>
              <a:t>CONTRACT</a:t>
            </a:r>
          </a:p>
          <a:p>
            <a:pPr marL="0" indent="0">
              <a:buNone/>
            </a:pPr>
            <a:r>
              <a:rPr lang="en-US" sz="1800" dirty="0">
                <a:latin typeface="Arial" panose="020B0604020202020204" pitchFamily="34" charset="0"/>
                <a:cs typeface="Arial" panose="020B0604020202020204" pitchFamily="34" charset="0"/>
              </a:rPr>
              <a:t>The School hereby agrees to pay the Teacher an annual salary of $50,000, made up of $30,000 salary and $20,000 in parsonage payments.  </a:t>
            </a:r>
          </a:p>
          <a:p>
            <a:pPr marL="0" indent="0">
              <a:buNone/>
            </a:pPr>
            <a:r>
              <a:rPr lang="en-US" sz="1800" dirty="0">
                <a:latin typeface="Arial" panose="020B0604020202020204" pitchFamily="34" charset="0"/>
                <a:cs typeface="Arial" panose="020B0604020202020204" pitchFamily="34" charset="0"/>
              </a:rPr>
              <a:t>Additionally, the School will provide a QTR benefit of $__________ for qualified tuition of Teacher, spouse, or dependent children. </a:t>
            </a:r>
          </a:p>
        </p:txBody>
      </p:sp>
      <p:pic>
        <p:nvPicPr>
          <p:cNvPr id="7" name="Content Placeholder 4" descr="Screen Clipping">
            <a:extLst>
              <a:ext uri="{FF2B5EF4-FFF2-40B4-BE49-F238E27FC236}">
                <a16:creationId xmlns:a16="http://schemas.microsoft.com/office/drawing/2014/main" id="{9931E97A-CE0C-4BEA-9B16-AD7DC9A37F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6530" y="1825625"/>
            <a:ext cx="4884940" cy="4351338"/>
          </a:xfrm>
          <a:prstGeom prst="rect">
            <a:avLst/>
          </a:prstGeom>
        </p:spPr>
      </p:pic>
    </p:spTree>
    <p:extLst>
      <p:ext uri="{BB962C8B-B14F-4D97-AF65-F5344CB8AC3E}">
        <p14:creationId xmlns:p14="http://schemas.microsoft.com/office/powerpoint/2010/main" val="3946590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11286</TotalTime>
  <Words>1036</Words>
  <Application>Microsoft Office PowerPoint</Application>
  <PresentationFormat>Widescreen</PresentationFormat>
  <Paragraphs>257</Paragraphs>
  <Slides>27</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4" baseType="lpstr">
      <vt:lpstr>Arial</vt:lpstr>
      <vt:lpstr>Calibri</vt:lpstr>
      <vt:lpstr>Calibri Light</vt:lpstr>
      <vt:lpstr>Wingdings</vt:lpstr>
      <vt:lpstr>Office Theme</vt:lpstr>
      <vt:lpstr>Acrobat Document</vt:lpstr>
      <vt:lpstr>Adobe Acrobat Document</vt:lpstr>
      <vt:lpstr>PowerPoint Presentation</vt:lpstr>
      <vt:lpstr>Today’s Agenda</vt:lpstr>
      <vt:lpstr>Legal Disclaimer  </vt:lpstr>
      <vt:lpstr>The balancing act </vt:lpstr>
      <vt:lpstr>Rebbeim have spent years building a delicately balanced structure of salary and programs.  </vt:lpstr>
      <vt:lpstr>Before we start: The Basics on Wages &amp; Taxes</vt:lpstr>
      <vt:lpstr>I. Qualified Tuition Reduction (QTR)</vt:lpstr>
      <vt:lpstr>     </vt:lpstr>
      <vt:lpstr>QTR Right and wrong contracts: </vt:lpstr>
      <vt:lpstr>QTR (cont.)</vt:lpstr>
      <vt:lpstr>Best Practices for QTR</vt:lpstr>
      <vt:lpstr>QTR (cont.)</vt:lpstr>
      <vt:lpstr>II. Parsonage </vt:lpstr>
      <vt:lpstr>Parsonage  </vt:lpstr>
      <vt:lpstr>Parsonage (cont.)</vt:lpstr>
      <vt:lpstr>PowerPoint Presentation</vt:lpstr>
      <vt:lpstr>Parsonage (cont.)</vt:lpstr>
      <vt:lpstr>PowerPoint Presentation</vt:lpstr>
      <vt:lpstr>WARNING   TECHNICAL ALERT! How parsonage is taxed and how to report it</vt:lpstr>
      <vt:lpstr>Parsonage (cont.)</vt:lpstr>
      <vt:lpstr>Regular W-2 vs Clergy W-2</vt:lpstr>
      <vt:lpstr>Clergy W-2 continued</vt:lpstr>
      <vt:lpstr>Taxes- Does it make sense to take parsonage? </vt:lpstr>
      <vt:lpstr>IV. Miscellaneous</vt:lpstr>
      <vt:lpstr>Miscellaneous Other Compensation</vt:lpstr>
      <vt:lpstr>Reporting the Income  </vt:lpstr>
      <vt:lpstr>Thank you for joining! Feel free to contact me with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Parsonage</dc:title>
  <dc:creator>Naomi Lebhar</dc:creator>
  <cp:lastModifiedBy>David Hutman</cp:lastModifiedBy>
  <cp:revision>125</cp:revision>
  <cp:lastPrinted>2017-06-28T15:11:41Z</cp:lastPrinted>
  <dcterms:created xsi:type="dcterms:W3CDTF">2015-11-18T16:12:04Z</dcterms:created>
  <dcterms:modified xsi:type="dcterms:W3CDTF">2017-06-29T16:39:00Z</dcterms:modified>
</cp:coreProperties>
</file>